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1" r:id="rId1"/>
  </p:sldMasterIdLst>
  <p:notesMasterIdLst>
    <p:notesMasterId r:id="rId15"/>
  </p:notesMasterIdLst>
  <p:sldIdLst>
    <p:sldId id="337" r:id="rId2"/>
    <p:sldId id="285" r:id="rId3"/>
    <p:sldId id="333" r:id="rId4"/>
    <p:sldId id="294" r:id="rId5"/>
    <p:sldId id="329" r:id="rId6"/>
    <p:sldId id="318" r:id="rId7"/>
    <p:sldId id="338" r:id="rId8"/>
    <p:sldId id="339" r:id="rId9"/>
    <p:sldId id="340" r:id="rId10"/>
    <p:sldId id="328" r:id="rId11"/>
    <p:sldId id="327" r:id="rId12"/>
    <p:sldId id="330" r:id="rId13"/>
    <p:sldId id="284"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o Berardi" initials="RB" lastIdx="2" clrIdx="0">
    <p:extLst>
      <p:ext uri="{19B8F6BF-5375-455C-9EA6-DF929625EA0E}">
        <p15:presenceInfo xmlns:p15="http://schemas.microsoft.com/office/powerpoint/2012/main" userId="S-1-5-21-1630043239-557944486-3464804071-1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7FB4"/>
    <a:srgbClr val="4374BB"/>
    <a:srgbClr val="3378CB"/>
    <a:srgbClr val="3366CC"/>
    <a:srgbClr val="91E5E3"/>
    <a:srgbClr val="9D8D65"/>
    <a:srgbClr val="CC0000"/>
    <a:srgbClr val="ADA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6357" autoAdjust="0"/>
  </p:normalViewPr>
  <p:slideViewPr>
    <p:cSldViewPr>
      <p:cViewPr varScale="1">
        <p:scale>
          <a:sx n="114" d="100"/>
          <a:sy n="114" d="100"/>
        </p:scale>
        <p:origin x="8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266"/>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266"/>
          </a:xfrm>
          <a:prstGeom prst="rect">
            <a:avLst/>
          </a:prstGeom>
        </p:spPr>
        <p:txBody>
          <a:bodyPr vert="horz" lIns="91440" tIns="45720" rIns="91440" bIns="45720" rtlCol="0"/>
          <a:lstStyle>
            <a:lvl1pPr algn="r">
              <a:defRPr sz="1200"/>
            </a:lvl1pPr>
          </a:lstStyle>
          <a:p>
            <a:pPr>
              <a:defRPr/>
            </a:pPr>
            <a:fld id="{8A50A57A-F669-417B-8F5C-8ACADF5C7C6C}" type="datetimeFigureOut">
              <a:rPr lang="en-US"/>
              <a:pPr>
                <a:defRPr/>
              </a:pPr>
              <a:t>3/19/2019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6068"/>
            <a:ext cx="5608320" cy="418314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552"/>
            <a:ext cx="3037840" cy="464265"/>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30552"/>
            <a:ext cx="3037840" cy="464265"/>
          </a:xfrm>
          <a:prstGeom prst="rect">
            <a:avLst/>
          </a:prstGeom>
        </p:spPr>
        <p:txBody>
          <a:bodyPr vert="horz" lIns="91440" tIns="45720" rIns="91440" bIns="45720" rtlCol="0" anchor="b"/>
          <a:lstStyle>
            <a:lvl1pPr algn="r">
              <a:defRPr sz="1200"/>
            </a:lvl1pPr>
          </a:lstStyle>
          <a:p>
            <a:pPr>
              <a:defRPr/>
            </a:pPr>
            <a:fld id="{0F86DF0E-437B-4B34-A43A-74329C081997}" type="slidenum">
              <a:rPr lang="en-US"/>
              <a:pPr>
                <a:defRPr/>
              </a:pPr>
              <a:t>‹#›</a:t>
            </a:fld>
            <a:endParaRPr lang="en-US" dirty="0"/>
          </a:p>
        </p:txBody>
      </p:sp>
    </p:spTree>
    <p:extLst>
      <p:ext uri="{BB962C8B-B14F-4D97-AF65-F5344CB8AC3E}">
        <p14:creationId xmlns:p14="http://schemas.microsoft.com/office/powerpoint/2010/main" val="2036960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F86DF0E-437B-4B34-A43A-74329C081997}" type="slidenum">
              <a:rPr lang="en-US" smtClean="0"/>
              <a:pPr>
                <a:defRPr/>
              </a:pPr>
              <a:t>7</a:t>
            </a:fld>
            <a:endParaRPr lang="en-US" dirty="0"/>
          </a:p>
        </p:txBody>
      </p:sp>
    </p:spTree>
    <p:extLst>
      <p:ext uri="{BB962C8B-B14F-4D97-AF65-F5344CB8AC3E}">
        <p14:creationId xmlns:p14="http://schemas.microsoft.com/office/powerpoint/2010/main" val="50254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86DF0E-437B-4B34-A43A-74329C081997}" type="slidenum">
              <a:rPr lang="en-US" smtClean="0"/>
              <a:pPr>
                <a:defRPr/>
              </a:pPr>
              <a:t>13</a:t>
            </a:fld>
            <a:endParaRPr lang="en-US" dirty="0"/>
          </a:p>
        </p:txBody>
      </p:sp>
    </p:spTree>
    <p:extLst>
      <p:ext uri="{BB962C8B-B14F-4D97-AF65-F5344CB8AC3E}">
        <p14:creationId xmlns:p14="http://schemas.microsoft.com/office/powerpoint/2010/main" val="2367207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3BCE-E4F1-41DA-925E-54CFD43B3B0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6A2CB5D-2C89-432D-A3EF-B4F10E498C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26376BE-7949-447F-92D8-2074CCD06BF1}"/>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04DD6F43-0DC2-4E4C-98A8-53AC0A6D8F56}"/>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384C1AD9-0780-4C1B-A7F7-AAFB548D1648}"/>
              </a:ext>
            </a:extLst>
          </p:cNvPr>
          <p:cNvSpPr>
            <a:spLocks noGrp="1"/>
          </p:cNvSpPr>
          <p:nvPr>
            <p:ph type="sldNum" sz="quarter" idx="12"/>
          </p:nvPr>
        </p:nvSpPr>
        <p:spPr/>
        <p:txBody>
          <a:bodyPr/>
          <a:lstStyle/>
          <a:p>
            <a:pPr>
              <a:defRPr/>
            </a:pPr>
            <a:fld id="{E26BB938-913D-4252-821D-BEF3600BA660}" type="slidenum">
              <a:rPr lang="en-US" smtClean="0"/>
              <a:pPr>
                <a:defRPr/>
              </a:pPr>
              <a:t>‹#›</a:t>
            </a:fld>
            <a:endParaRPr lang="en-US" dirty="0"/>
          </a:p>
        </p:txBody>
      </p:sp>
    </p:spTree>
    <p:extLst>
      <p:ext uri="{BB962C8B-B14F-4D97-AF65-F5344CB8AC3E}">
        <p14:creationId xmlns:p14="http://schemas.microsoft.com/office/powerpoint/2010/main" val="50760171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23AE-32BA-455B-A50B-E9B571A2A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5AFF9D-01A5-4737-8C11-17E91AA02C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3E1B0-065E-4344-9630-545980AA8385}"/>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A187C454-92F5-43A6-8576-3424668C8530}"/>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DFB4950A-D793-45AC-8E08-4B54F7B4EBFB}"/>
              </a:ext>
            </a:extLst>
          </p:cNvPr>
          <p:cNvSpPr>
            <a:spLocks noGrp="1"/>
          </p:cNvSpPr>
          <p:nvPr>
            <p:ph type="sldNum" sz="quarter" idx="12"/>
          </p:nvPr>
        </p:nvSpPr>
        <p:spPr/>
        <p:txBody>
          <a:bodyPr/>
          <a:lstStyle/>
          <a:p>
            <a:pPr>
              <a:defRPr/>
            </a:pPr>
            <a:fld id="{461075EC-31D4-46B5-8413-03E25905BD22}" type="slidenum">
              <a:rPr lang="en-US" smtClean="0"/>
              <a:pPr>
                <a:defRPr/>
              </a:pPr>
              <a:t>‹#›</a:t>
            </a:fld>
            <a:endParaRPr lang="en-US" dirty="0"/>
          </a:p>
        </p:txBody>
      </p:sp>
    </p:spTree>
    <p:extLst>
      <p:ext uri="{BB962C8B-B14F-4D97-AF65-F5344CB8AC3E}">
        <p14:creationId xmlns:p14="http://schemas.microsoft.com/office/powerpoint/2010/main" val="7706623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3EA807-667C-460F-9FF0-055381739A4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CE2750-EB61-4140-B9F9-B74B3926198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EA4F2-D1A4-4659-8C5B-6D113E7A234F}"/>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27C947D0-5E98-4064-BE21-8AD71D0A9880}"/>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5AEBBB33-0EAE-413A-85FF-6E8DA1683281}"/>
              </a:ext>
            </a:extLst>
          </p:cNvPr>
          <p:cNvSpPr>
            <a:spLocks noGrp="1"/>
          </p:cNvSpPr>
          <p:nvPr>
            <p:ph type="sldNum" sz="quarter" idx="12"/>
          </p:nvPr>
        </p:nvSpPr>
        <p:spPr/>
        <p:txBody>
          <a:bodyPr/>
          <a:lstStyle/>
          <a:p>
            <a:pPr>
              <a:defRPr/>
            </a:pPr>
            <a:fld id="{C083406D-62D5-4007-BC85-0D0A85A83151}" type="slidenum">
              <a:rPr lang="en-US" smtClean="0"/>
              <a:pPr>
                <a:defRPr/>
              </a:pPr>
              <a:t>‹#›</a:t>
            </a:fld>
            <a:endParaRPr lang="en-US" dirty="0"/>
          </a:p>
        </p:txBody>
      </p:sp>
    </p:spTree>
    <p:extLst>
      <p:ext uri="{BB962C8B-B14F-4D97-AF65-F5344CB8AC3E}">
        <p14:creationId xmlns:p14="http://schemas.microsoft.com/office/powerpoint/2010/main" val="16106012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4CF8-CBC5-48E4-94BE-CB0FFF04F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29A49C-3DD4-473A-BD60-515161829B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6668C-EF80-4E40-ACA4-56D1F67B289E}"/>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A55FC87A-92D3-4DA1-ACB0-6E92C2930263}"/>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59E2724D-CD10-44FC-A306-B45C9F865C05}"/>
              </a:ext>
            </a:extLst>
          </p:cNvPr>
          <p:cNvSpPr>
            <a:spLocks noGrp="1"/>
          </p:cNvSpPr>
          <p:nvPr>
            <p:ph type="sldNum" sz="quarter" idx="12"/>
          </p:nvPr>
        </p:nvSpPr>
        <p:spPr/>
        <p:txBody>
          <a:bodyPr/>
          <a:lstStyle/>
          <a:p>
            <a:pPr>
              <a:defRPr/>
            </a:pPr>
            <a:fld id="{1D06938A-BFEC-45DD-AE73-E38EBB9A887B}" type="slidenum">
              <a:rPr lang="en-US" smtClean="0"/>
              <a:pPr>
                <a:defRPr/>
              </a:pPr>
              <a:t>‹#›</a:t>
            </a:fld>
            <a:endParaRPr lang="en-US" dirty="0"/>
          </a:p>
        </p:txBody>
      </p:sp>
    </p:spTree>
    <p:extLst>
      <p:ext uri="{BB962C8B-B14F-4D97-AF65-F5344CB8AC3E}">
        <p14:creationId xmlns:p14="http://schemas.microsoft.com/office/powerpoint/2010/main" val="1953771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DAC5-2978-47FC-9415-0D0EB93FF43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498E62A-55EA-4AA5-981B-FCAA6B6F456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557573-415E-4FF0-9F57-7AF7429ECF9E}"/>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17DA63DF-E265-4038-8E1B-AFD61A52F1DD}"/>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4DD7309-8302-4157-BDFD-7216868D77E0}"/>
              </a:ext>
            </a:extLst>
          </p:cNvPr>
          <p:cNvSpPr>
            <a:spLocks noGrp="1"/>
          </p:cNvSpPr>
          <p:nvPr>
            <p:ph type="sldNum" sz="quarter" idx="12"/>
          </p:nvPr>
        </p:nvSpPr>
        <p:spPr/>
        <p:txBody>
          <a:bodyPr/>
          <a:lstStyle/>
          <a:p>
            <a:pPr>
              <a:defRPr/>
            </a:pPr>
            <a:fld id="{F1D5BC22-E1CD-49F6-9470-C61DCD0CA0F4}" type="slidenum">
              <a:rPr lang="en-US" smtClean="0"/>
              <a:pPr>
                <a:defRPr/>
              </a:pPr>
              <a:t>‹#›</a:t>
            </a:fld>
            <a:endParaRPr lang="en-US" dirty="0"/>
          </a:p>
        </p:txBody>
      </p:sp>
    </p:spTree>
    <p:extLst>
      <p:ext uri="{BB962C8B-B14F-4D97-AF65-F5344CB8AC3E}">
        <p14:creationId xmlns:p14="http://schemas.microsoft.com/office/powerpoint/2010/main" val="271546959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830A-DDC1-4535-B9D6-42B339FD5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EADF4-0DFB-4725-BB8E-71CD766BC7F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A6163B-BC69-4AEC-A61A-725CB0C2005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2F5576-B3C7-4A76-ADE0-4C0DBD158989}"/>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46E01B29-A8C6-4201-9DE1-4D7E48759924}"/>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FF2970F6-6133-4E95-890E-741722384C94}"/>
              </a:ext>
            </a:extLst>
          </p:cNvPr>
          <p:cNvSpPr>
            <a:spLocks noGrp="1"/>
          </p:cNvSpPr>
          <p:nvPr>
            <p:ph type="sldNum" sz="quarter" idx="12"/>
          </p:nvPr>
        </p:nvSpPr>
        <p:spPr/>
        <p:txBody>
          <a:bodyPr/>
          <a:lstStyle/>
          <a:p>
            <a:pPr>
              <a:defRPr/>
            </a:pPr>
            <a:fld id="{CA600A71-C41D-4EE6-ADD5-C0704D399C2C}" type="slidenum">
              <a:rPr lang="en-US" smtClean="0"/>
              <a:pPr>
                <a:defRPr/>
              </a:pPr>
              <a:t>‹#›</a:t>
            </a:fld>
            <a:endParaRPr lang="en-US" dirty="0"/>
          </a:p>
        </p:txBody>
      </p:sp>
    </p:spTree>
    <p:extLst>
      <p:ext uri="{BB962C8B-B14F-4D97-AF65-F5344CB8AC3E}">
        <p14:creationId xmlns:p14="http://schemas.microsoft.com/office/powerpoint/2010/main" val="4260196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EAF3-0382-4596-8FCF-A5DCDD3E8DE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C3267-E1EB-42AF-BBC6-B4B6D01206B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AF479EF-D36D-4508-8963-C5DCE385B52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84BD0C-7ED0-4A56-9394-D07AFBAC5BA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60E567D-E0C5-4FA0-A4DC-B0DCC7CEDF0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DC28FF-DC6F-44A3-A7B0-574536E17FFB}"/>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1BA36243-5EBD-461C-9135-E4E4AA93613B}"/>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08F2FC88-2D14-4B92-936F-985660D6C084}"/>
              </a:ext>
            </a:extLst>
          </p:cNvPr>
          <p:cNvSpPr>
            <a:spLocks noGrp="1"/>
          </p:cNvSpPr>
          <p:nvPr>
            <p:ph type="sldNum" sz="quarter" idx="12"/>
          </p:nvPr>
        </p:nvSpPr>
        <p:spPr/>
        <p:txBody>
          <a:bodyPr/>
          <a:lstStyle/>
          <a:p>
            <a:pPr>
              <a:defRPr/>
            </a:pPr>
            <a:fld id="{21D0AAD4-B557-4280-95D6-E6C966F3F63A}" type="slidenum">
              <a:rPr lang="en-US" smtClean="0"/>
              <a:pPr>
                <a:defRPr/>
              </a:pPr>
              <a:t>‹#›</a:t>
            </a:fld>
            <a:endParaRPr lang="en-US" dirty="0"/>
          </a:p>
        </p:txBody>
      </p:sp>
    </p:spTree>
    <p:extLst>
      <p:ext uri="{BB962C8B-B14F-4D97-AF65-F5344CB8AC3E}">
        <p14:creationId xmlns:p14="http://schemas.microsoft.com/office/powerpoint/2010/main" val="28139167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D0C4-040A-4C55-B1E7-A424182B9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8D9462-2B15-4B4E-9EA0-EA9C0021E485}"/>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E5C4A882-2DF2-4D64-B660-13A1040BD803}"/>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58214912-D7BA-4528-B5E2-0A208A2CC534}"/>
              </a:ext>
            </a:extLst>
          </p:cNvPr>
          <p:cNvSpPr>
            <a:spLocks noGrp="1"/>
          </p:cNvSpPr>
          <p:nvPr>
            <p:ph type="sldNum" sz="quarter" idx="12"/>
          </p:nvPr>
        </p:nvSpPr>
        <p:spPr/>
        <p:txBody>
          <a:bodyPr/>
          <a:lstStyle/>
          <a:p>
            <a:pPr>
              <a:defRPr/>
            </a:pPr>
            <a:fld id="{4CC93729-66A0-4120-B570-1B77CDAA3DDD}" type="slidenum">
              <a:rPr lang="en-US" smtClean="0"/>
              <a:pPr>
                <a:defRPr/>
              </a:pPr>
              <a:t>‹#›</a:t>
            </a:fld>
            <a:endParaRPr lang="en-US" dirty="0"/>
          </a:p>
        </p:txBody>
      </p:sp>
    </p:spTree>
    <p:extLst>
      <p:ext uri="{BB962C8B-B14F-4D97-AF65-F5344CB8AC3E}">
        <p14:creationId xmlns:p14="http://schemas.microsoft.com/office/powerpoint/2010/main" val="320179319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8A645-3F9A-484B-AE61-AF4798F86BE6}"/>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DEC1B27B-056D-4C71-AB39-8173EAD0B579}"/>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2804DCA-7D80-4009-A92F-3BD7ADAD8437}"/>
              </a:ext>
            </a:extLst>
          </p:cNvPr>
          <p:cNvSpPr>
            <a:spLocks noGrp="1"/>
          </p:cNvSpPr>
          <p:nvPr>
            <p:ph type="sldNum" sz="quarter" idx="12"/>
          </p:nvPr>
        </p:nvSpPr>
        <p:spPr/>
        <p:txBody>
          <a:bodyPr/>
          <a:lstStyle/>
          <a:p>
            <a:pPr>
              <a:defRPr/>
            </a:pPr>
            <a:fld id="{00CE4C23-8E9A-406B-8BE4-60F84E0538E8}" type="slidenum">
              <a:rPr lang="en-US" smtClean="0"/>
              <a:pPr>
                <a:defRPr/>
              </a:pPr>
              <a:t>‹#›</a:t>
            </a:fld>
            <a:endParaRPr lang="en-US" dirty="0"/>
          </a:p>
        </p:txBody>
      </p:sp>
    </p:spTree>
    <p:extLst>
      <p:ext uri="{BB962C8B-B14F-4D97-AF65-F5344CB8AC3E}">
        <p14:creationId xmlns:p14="http://schemas.microsoft.com/office/powerpoint/2010/main" val="229751266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5CEA-15F5-4CC5-8AAC-E8A70AB91C6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34248AD-0FB6-408B-B86F-522A89B588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704E7C-0E8F-44EA-AC00-A0DAABC8F2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539CCEA-C462-4C3A-953A-CBDC08B650FE}"/>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4CE1EAEC-446C-4630-9E57-D0F21D546473}"/>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8979726B-AAAB-448C-85C0-2C0D924FDE0B}"/>
              </a:ext>
            </a:extLst>
          </p:cNvPr>
          <p:cNvSpPr>
            <a:spLocks noGrp="1"/>
          </p:cNvSpPr>
          <p:nvPr>
            <p:ph type="sldNum" sz="quarter" idx="12"/>
          </p:nvPr>
        </p:nvSpPr>
        <p:spPr/>
        <p:txBody>
          <a:bodyPr/>
          <a:lstStyle/>
          <a:p>
            <a:pPr>
              <a:defRPr/>
            </a:pPr>
            <a:fld id="{C4FC8F08-310F-40AE-B40F-122A9BD1F71E}" type="slidenum">
              <a:rPr lang="en-US" smtClean="0"/>
              <a:pPr>
                <a:defRPr/>
              </a:pPr>
              <a:t>‹#›</a:t>
            </a:fld>
            <a:endParaRPr lang="en-US" dirty="0"/>
          </a:p>
        </p:txBody>
      </p:sp>
    </p:spTree>
    <p:extLst>
      <p:ext uri="{BB962C8B-B14F-4D97-AF65-F5344CB8AC3E}">
        <p14:creationId xmlns:p14="http://schemas.microsoft.com/office/powerpoint/2010/main" val="6179384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0C08-E2F5-45F5-A33D-31A013E306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CBAC1EB-12AF-40F9-95AB-6A787D46BC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68BEECC-7948-4418-8E8E-ADB2C2882D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63E24CB-3ED0-4477-A9E8-905893DD7CDA}"/>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033132E1-5DE6-4FAC-A88B-868A30631B2F}"/>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D8905F26-4F44-4B88-A63E-EBB7AE412A24}"/>
              </a:ext>
            </a:extLst>
          </p:cNvPr>
          <p:cNvSpPr>
            <a:spLocks noGrp="1"/>
          </p:cNvSpPr>
          <p:nvPr>
            <p:ph type="sldNum" sz="quarter" idx="12"/>
          </p:nvPr>
        </p:nvSpPr>
        <p:spPr/>
        <p:txBody>
          <a:bodyPr/>
          <a:lstStyle/>
          <a:p>
            <a:pPr>
              <a:defRPr/>
            </a:pPr>
            <a:fld id="{8FA7AFE9-0AA2-49F5-9C5A-06ABDD11FC1D}" type="slidenum">
              <a:rPr lang="en-US" smtClean="0"/>
              <a:pPr>
                <a:defRPr/>
              </a:pPr>
              <a:t>‹#›</a:t>
            </a:fld>
            <a:endParaRPr lang="en-US" dirty="0"/>
          </a:p>
        </p:txBody>
      </p:sp>
    </p:spTree>
    <p:extLst>
      <p:ext uri="{BB962C8B-B14F-4D97-AF65-F5344CB8AC3E}">
        <p14:creationId xmlns:p14="http://schemas.microsoft.com/office/powerpoint/2010/main" val="297407964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F80B66-49B8-42BC-97C3-AE256C4930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B24A47-CFD6-4915-86D7-EDE7247C2E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CE530-0647-4A06-A00A-C7C030E0F25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6DB2807F-C73B-4963-90BC-F6B4224E88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415D2B6C-4F95-431D-90FE-2CE0A90E671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3748EE6-B931-4081-B4F9-C3DC2A872B35}" type="slidenum">
              <a:rPr lang="en-US" smtClean="0"/>
              <a:pPr>
                <a:defRPr/>
              </a:pPr>
              <a:t>‹#›</a:t>
            </a:fld>
            <a:endParaRPr lang="en-US" dirty="0"/>
          </a:p>
        </p:txBody>
      </p:sp>
    </p:spTree>
    <p:extLst>
      <p:ext uri="{BB962C8B-B14F-4D97-AF65-F5344CB8AC3E}">
        <p14:creationId xmlns:p14="http://schemas.microsoft.com/office/powerpoint/2010/main" val="2170640143"/>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2030D-FE6E-44EA-ABE5-20AC6E367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278" y="-54322"/>
            <a:ext cx="9771344" cy="6912321"/>
          </a:xfrm>
          <a:prstGeom prst="rect">
            <a:avLst/>
          </a:prstGeom>
        </p:spPr>
      </p:pic>
      <p:pic>
        <p:nvPicPr>
          <p:cNvPr id="7" name="Picture 6">
            <a:extLst>
              <a:ext uri="{FF2B5EF4-FFF2-40B4-BE49-F238E27FC236}">
                <a16:creationId xmlns:a16="http://schemas.microsoft.com/office/drawing/2014/main" id="{C13264EC-E57F-4F97-8F58-F01386B2B6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10753"/>
            <a:ext cx="2743206" cy="1261875"/>
          </a:xfrm>
          <a:prstGeom prst="rect">
            <a:avLst/>
          </a:prstGeom>
        </p:spPr>
      </p:pic>
      <p:sp>
        <p:nvSpPr>
          <p:cNvPr id="8" name="TextBox 7">
            <a:extLst>
              <a:ext uri="{FF2B5EF4-FFF2-40B4-BE49-F238E27FC236}">
                <a16:creationId xmlns:a16="http://schemas.microsoft.com/office/drawing/2014/main" id="{0A1B476B-DAED-495B-89AB-72312580FB78}"/>
              </a:ext>
            </a:extLst>
          </p:cNvPr>
          <p:cNvSpPr txBox="1"/>
          <p:nvPr/>
        </p:nvSpPr>
        <p:spPr>
          <a:xfrm>
            <a:off x="309329" y="1672628"/>
            <a:ext cx="2886548" cy="646331"/>
          </a:xfrm>
          <a:prstGeom prst="rect">
            <a:avLst/>
          </a:prstGeom>
          <a:noFill/>
        </p:spPr>
        <p:txBody>
          <a:bodyPr wrap="square" rtlCol="0">
            <a:spAutoFit/>
          </a:bodyPr>
          <a:lstStyle/>
          <a:p>
            <a:pPr algn="ctr"/>
            <a:r>
              <a:rPr lang="en-US" sz="3600" dirty="0">
                <a:solidFill>
                  <a:schemeClr val="bg1"/>
                </a:solidFill>
                <a:latin typeface="Brisa" panose="03080502040605070703" pitchFamily="66" charset="0"/>
              </a:rPr>
              <a:t>Crafting </a:t>
            </a:r>
            <a:r>
              <a:rPr lang="en-US" sz="2400" dirty="0">
                <a:solidFill>
                  <a:schemeClr val="bg1"/>
                </a:solidFill>
                <a:latin typeface="MS UI Gothic" panose="020B0600070205080204" pitchFamily="34" charset="-128"/>
                <a:ea typeface="MS UI Gothic" panose="020B0600070205080204" pitchFamily="34" charset="-128"/>
              </a:rPr>
              <a:t>Distinction</a:t>
            </a:r>
            <a:r>
              <a:rPr lang="en-US" sz="2400" dirty="0">
                <a:solidFill>
                  <a:schemeClr val="bg1"/>
                </a:solidFill>
                <a:latin typeface="Brisa" panose="03080502040605070703" pitchFamily="66" charset="0"/>
              </a:rPr>
              <a:t> </a:t>
            </a:r>
          </a:p>
        </p:txBody>
      </p:sp>
      <p:sp>
        <p:nvSpPr>
          <p:cNvPr id="9" name="TextBox 8">
            <a:extLst>
              <a:ext uri="{FF2B5EF4-FFF2-40B4-BE49-F238E27FC236}">
                <a16:creationId xmlns:a16="http://schemas.microsoft.com/office/drawing/2014/main" id="{F677BBB3-D75B-454D-B8EE-E519DF276E27}"/>
              </a:ext>
            </a:extLst>
          </p:cNvPr>
          <p:cNvSpPr txBox="1"/>
          <p:nvPr/>
        </p:nvSpPr>
        <p:spPr>
          <a:xfrm>
            <a:off x="1790699" y="5985582"/>
            <a:ext cx="5562600" cy="923330"/>
          </a:xfrm>
          <a:prstGeom prst="rect">
            <a:avLst/>
          </a:prstGeom>
          <a:noFill/>
        </p:spPr>
        <p:txBody>
          <a:bodyPr wrap="square" rtlCol="0">
            <a:spAutoFit/>
          </a:bodyPr>
          <a:lstStyle/>
          <a:p>
            <a:pPr algn="ctr"/>
            <a:r>
              <a:rPr lang="en-US" dirty="0">
                <a:solidFill>
                  <a:schemeClr val="bg1"/>
                </a:solidFill>
                <a:latin typeface="Perpetua" panose="02020502060401020303" pitchFamily="18" charset="0"/>
              </a:rPr>
              <a:t>Caputo Cheese 2050 N. 15</a:t>
            </a:r>
            <a:r>
              <a:rPr lang="en-US" baseline="30000" dirty="0">
                <a:solidFill>
                  <a:schemeClr val="bg1"/>
                </a:solidFill>
                <a:latin typeface="Perpetua" panose="02020502060401020303" pitchFamily="18" charset="0"/>
              </a:rPr>
              <a:t>th</a:t>
            </a:r>
            <a:r>
              <a:rPr lang="en-US" dirty="0">
                <a:solidFill>
                  <a:schemeClr val="bg1"/>
                </a:solidFill>
                <a:latin typeface="Perpetua" panose="02020502060401020303" pitchFamily="18" charset="0"/>
              </a:rPr>
              <a:t> Ave., Melrose Park, IL 60160 </a:t>
            </a:r>
          </a:p>
          <a:p>
            <a:pPr algn="ctr"/>
            <a:r>
              <a:rPr lang="en-US" dirty="0">
                <a:solidFill>
                  <a:schemeClr val="bg1"/>
                </a:solidFill>
                <a:latin typeface="Perpetua" panose="02020502060401020303" pitchFamily="18" charset="0"/>
              </a:rPr>
              <a:t>Tel: 708-450-0074 Fax: 708-681-1802 www.caputocheese.com</a:t>
            </a:r>
          </a:p>
          <a:p>
            <a:endParaRPr lang="en-US" dirty="0"/>
          </a:p>
        </p:txBody>
      </p:sp>
    </p:spTree>
    <p:extLst>
      <p:ext uri="{BB962C8B-B14F-4D97-AF65-F5344CB8AC3E}">
        <p14:creationId xmlns:p14="http://schemas.microsoft.com/office/powerpoint/2010/main" val="275645175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33" y="321732"/>
            <a:ext cx="3426555"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4AE8B7-F6F0-4CB7-A833-3F6B30FD4D17}"/>
              </a:ext>
            </a:extLst>
          </p:cNvPr>
          <p:cNvSpPr>
            <a:spLocks noGrp="1"/>
          </p:cNvSpPr>
          <p:nvPr>
            <p:ph type="title"/>
          </p:nvPr>
        </p:nvSpPr>
        <p:spPr>
          <a:xfrm>
            <a:off x="389565" y="461535"/>
            <a:ext cx="3124200" cy="1690993"/>
          </a:xfrm>
        </p:spPr>
        <p:txBody>
          <a:bodyPr vert="horz" lIns="91440" tIns="45720" rIns="91440" bIns="45720" rtlCol="0" anchor="b">
            <a:normAutofit fontScale="90000"/>
          </a:bodyPr>
          <a:lstStyle/>
          <a:p>
            <a:pPr algn="ctr" defTabSz="914400"/>
            <a:r>
              <a:rPr lang="en-US" sz="4000" b="1" kern="1200" dirty="0">
                <a:solidFill>
                  <a:srgbClr val="FFFFFF"/>
                </a:solidFill>
                <a:latin typeface="Perpetua" panose="02020502060401020303" pitchFamily="18" charset="0"/>
              </a:rPr>
              <a:t>Caputo </a:t>
            </a:r>
            <a:br>
              <a:rPr lang="en-US" sz="4000" b="1" kern="1200" dirty="0">
                <a:solidFill>
                  <a:srgbClr val="FFFFFF"/>
                </a:solidFill>
                <a:latin typeface="Perpetua" panose="02020502060401020303" pitchFamily="18" charset="0"/>
              </a:rPr>
            </a:br>
            <a:r>
              <a:rPr lang="en-US" sz="4000" b="1" kern="1200" dirty="0">
                <a:solidFill>
                  <a:srgbClr val="FFFFFF"/>
                </a:solidFill>
                <a:latin typeface="Perpetua" panose="02020502060401020303" pitchFamily="18" charset="0"/>
              </a:rPr>
              <a:t>Cheese Market</a:t>
            </a:r>
            <a:br>
              <a:rPr lang="en-US" sz="4000" b="1" kern="1200" dirty="0">
                <a:solidFill>
                  <a:srgbClr val="FFFFFF"/>
                </a:solidFill>
                <a:latin typeface="Perpetua" panose="02020502060401020303" pitchFamily="18" charset="0"/>
              </a:rPr>
            </a:br>
            <a:r>
              <a:rPr lang="en-US" sz="2900" kern="1200" dirty="0">
                <a:solidFill>
                  <a:srgbClr val="FFFFFF"/>
                </a:solidFill>
                <a:latin typeface="Perpetua" panose="02020502060401020303" pitchFamily="18" charset="0"/>
              </a:rPr>
              <a:t>Melrose Park, IL</a:t>
            </a:r>
            <a:br>
              <a:rPr lang="en-US" sz="2900" kern="1200" dirty="0">
                <a:solidFill>
                  <a:srgbClr val="FFFFFF"/>
                </a:solidFill>
                <a:latin typeface="Perpetua" panose="02020502060401020303" pitchFamily="18" charset="0"/>
              </a:rPr>
            </a:br>
            <a:r>
              <a:rPr lang="en-US" sz="2900" kern="1200" dirty="0">
                <a:solidFill>
                  <a:srgbClr val="FFFFFF"/>
                </a:solidFill>
                <a:latin typeface="Perpetua" panose="02020502060401020303" pitchFamily="18" charset="0"/>
              </a:rPr>
              <a:t>Lake Forest, IL</a:t>
            </a:r>
          </a:p>
        </p:txBody>
      </p:sp>
      <p:pic>
        <p:nvPicPr>
          <p:cNvPr id="4" name="Picture 3">
            <a:extLst>
              <a:ext uri="{FF2B5EF4-FFF2-40B4-BE49-F238E27FC236}">
                <a16:creationId xmlns:a16="http://schemas.microsoft.com/office/drawing/2014/main" id="{2B141FA9-7206-488C-848B-7C0B92DA82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6310" y="452088"/>
            <a:ext cx="2408279" cy="1601506"/>
          </a:xfrm>
          <a:prstGeom prst="rect">
            <a:avLst/>
          </a:prstGeom>
        </p:spPr>
      </p:pic>
      <p:sp>
        <p:nvSpPr>
          <p:cNvPr id="12" name="TextBox 11">
            <a:extLst>
              <a:ext uri="{FF2B5EF4-FFF2-40B4-BE49-F238E27FC236}">
                <a16:creationId xmlns:a16="http://schemas.microsoft.com/office/drawing/2014/main" id="{A44F1F5F-B684-4100-BDEE-35C33517392B}"/>
              </a:ext>
            </a:extLst>
          </p:cNvPr>
          <p:cNvSpPr txBox="1"/>
          <p:nvPr/>
        </p:nvSpPr>
        <p:spPr>
          <a:xfrm>
            <a:off x="598691" y="2292331"/>
            <a:ext cx="2705947" cy="4062008"/>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dirty="0">
                <a:solidFill>
                  <a:srgbClr val="FFFFFF"/>
                </a:solidFill>
                <a:latin typeface="Perpetua" panose="02020502060401020303" pitchFamily="18" charset="0"/>
              </a:rPr>
              <a:t>Two locations with over 400 different cheeses in the case, 1000+ international and domestic in our inventory </a:t>
            </a:r>
          </a:p>
          <a:p>
            <a:pPr marL="285750" indent="-228600">
              <a:lnSpc>
                <a:spcPct val="90000"/>
              </a:lnSpc>
              <a:spcAft>
                <a:spcPts val="600"/>
              </a:spcAft>
              <a:buFont typeface="Arial" panose="020B0604020202020204" pitchFamily="34" charset="0"/>
              <a:buChar char="•"/>
            </a:pPr>
            <a:r>
              <a:rPr lang="en-US" dirty="0">
                <a:solidFill>
                  <a:srgbClr val="FFFFFF"/>
                </a:solidFill>
                <a:latin typeface="Perpetua" panose="02020502060401020303" pitchFamily="18" charset="0"/>
              </a:rPr>
              <a:t>A full service deli, made-to-order sandwiches, coffee and espresso at our Lake Forest location</a:t>
            </a:r>
          </a:p>
          <a:p>
            <a:pPr marL="285750" indent="-228600">
              <a:lnSpc>
                <a:spcPct val="90000"/>
              </a:lnSpc>
              <a:spcAft>
                <a:spcPts val="600"/>
              </a:spcAft>
              <a:buFont typeface="Arial" panose="020B0604020202020204" pitchFamily="34" charset="0"/>
              <a:buChar char="•"/>
            </a:pPr>
            <a:r>
              <a:rPr lang="en-US" dirty="0">
                <a:solidFill>
                  <a:srgbClr val="FFFFFF"/>
                </a:solidFill>
                <a:latin typeface="Perpetua" panose="02020502060401020303" pitchFamily="18" charset="0"/>
              </a:rPr>
              <a:t>Catering at your event, or platters to go</a:t>
            </a:r>
          </a:p>
          <a:p>
            <a:pPr marL="285750" indent="-228600">
              <a:lnSpc>
                <a:spcPct val="90000"/>
              </a:lnSpc>
              <a:spcAft>
                <a:spcPts val="600"/>
              </a:spcAft>
              <a:buFont typeface="Arial" panose="020B0604020202020204" pitchFamily="34" charset="0"/>
              <a:buChar char="•"/>
            </a:pPr>
            <a:r>
              <a:rPr lang="en-US" dirty="0">
                <a:solidFill>
                  <a:srgbClr val="FFFFFF"/>
                </a:solidFill>
                <a:latin typeface="Perpetua" panose="02020502060401020303" pitchFamily="18" charset="0"/>
              </a:rPr>
              <a:t>Full service kitchen at Melrose Park for wholesale customer </a:t>
            </a:r>
          </a:p>
          <a:p>
            <a:pPr>
              <a:lnSpc>
                <a:spcPct val="90000"/>
              </a:lnSpc>
              <a:spcAft>
                <a:spcPts val="600"/>
              </a:spcAft>
            </a:pPr>
            <a:r>
              <a:rPr lang="en-US" dirty="0">
                <a:solidFill>
                  <a:srgbClr val="FFFFFF"/>
                </a:solidFill>
                <a:latin typeface="Perpetua" panose="02020502060401020303" pitchFamily="18" charset="0"/>
              </a:rPr>
              <a:t>       R &amp; D</a:t>
            </a:r>
          </a:p>
        </p:txBody>
      </p:sp>
      <p:pic>
        <p:nvPicPr>
          <p:cNvPr id="5" name="Content Placeholder 4">
            <a:extLst>
              <a:ext uri="{FF2B5EF4-FFF2-40B4-BE49-F238E27FC236}">
                <a16:creationId xmlns:a16="http://schemas.microsoft.com/office/drawing/2014/main" id="{A4AB898B-2838-4926-BFC4-E3B099AFE63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66310" y="2704506"/>
            <a:ext cx="2414982" cy="1448989"/>
          </a:xfrm>
          <a:prstGeom prst="rect">
            <a:avLst/>
          </a:prstGeom>
        </p:spPr>
      </p:pic>
      <p:pic>
        <p:nvPicPr>
          <p:cNvPr id="7" name="Picture 6">
            <a:extLst>
              <a:ext uri="{FF2B5EF4-FFF2-40B4-BE49-F238E27FC236}">
                <a16:creationId xmlns:a16="http://schemas.microsoft.com/office/drawing/2014/main" id="{218369D3-378E-432F-B94E-DACEBAB2A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614" y="4676405"/>
            <a:ext cx="2408678" cy="1806508"/>
          </a:xfrm>
          <a:prstGeom prst="rect">
            <a:avLst/>
          </a:prstGeom>
        </p:spPr>
      </p:pic>
      <p:pic>
        <p:nvPicPr>
          <p:cNvPr id="15" name="Picture 14">
            <a:extLst>
              <a:ext uri="{FF2B5EF4-FFF2-40B4-BE49-F238E27FC236}">
                <a16:creationId xmlns:a16="http://schemas.microsoft.com/office/drawing/2014/main" id="{50B17410-7AB5-4995-BD61-A1809D4FCA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805482"/>
            <a:ext cx="2503167" cy="1668778"/>
          </a:xfrm>
          <a:prstGeom prst="rect">
            <a:avLst/>
          </a:prstGeom>
        </p:spPr>
      </p:pic>
      <p:pic>
        <p:nvPicPr>
          <p:cNvPr id="19" name="Picture 18">
            <a:extLst>
              <a:ext uri="{FF2B5EF4-FFF2-40B4-BE49-F238E27FC236}">
                <a16:creationId xmlns:a16="http://schemas.microsoft.com/office/drawing/2014/main" id="{0A6EEFB7-29F7-47B6-B97F-C46B48BD8E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3589188"/>
            <a:ext cx="2503167" cy="1668778"/>
          </a:xfrm>
          <a:prstGeom prst="rect">
            <a:avLst/>
          </a:prstGeom>
        </p:spPr>
      </p:pic>
    </p:spTree>
    <p:extLst>
      <p:ext uri="{BB962C8B-B14F-4D97-AF65-F5344CB8AC3E}">
        <p14:creationId xmlns:p14="http://schemas.microsoft.com/office/powerpoint/2010/main" val="108495664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0" y="-2"/>
            <a:ext cx="4709160"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p:cNvSpPr>
            <a:spLocks noGrp="1"/>
          </p:cNvSpPr>
          <p:nvPr>
            <p:ph type="title"/>
          </p:nvPr>
        </p:nvSpPr>
        <p:spPr>
          <a:xfrm>
            <a:off x="491490" y="365125"/>
            <a:ext cx="6759789" cy="1623312"/>
          </a:xfrm>
        </p:spPr>
        <p:txBody>
          <a:bodyPr anchor="b">
            <a:normAutofit/>
          </a:bodyPr>
          <a:lstStyle/>
          <a:p>
            <a:r>
              <a:rPr lang="en-US" sz="4800" dirty="0">
                <a:latin typeface="Perpetua" panose="02020502060401020303" pitchFamily="18" charset="0"/>
              </a:rPr>
              <a:t>The Caputo Advantage</a:t>
            </a:r>
          </a:p>
        </p:txBody>
      </p:sp>
      <p:cxnSp>
        <p:nvCxnSpPr>
          <p:cNvPr id="13" name="Straight Arrow Connector 12">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745" y="2316480"/>
            <a:ext cx="61722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39E09D8C-CE05-48AE-91FE-E7106A2A3B0B}"/>
              </a:ext>
            </a:extLst>
          </p:cNvPr>
          <p:cNvSpPr>
            <a:spLocks noGrp="1"/>
          </p:cNvSpPr>
          <p:nvPr>
            <p:ph idx="1"/>
          </p:nvPr>
        </p:nvSpPr>
        <p:spPr>
          <a:xfrm>
            <a:off x="491490" y="2644518"/>
            <a:ext cx="6759789" cy="3327251"/>
          </a:xfrm>
        </p:spPr>
        <p:txBody>
          <a:bodyPr>
            <a:normAutofit/>
          </a:bodyPr>
          <a:lstStyle/>
          <a:p>
            <a:r>
              <a:rPr lang="en-US" sz="1800" dirty="0">
                <a:latin typeface="Perpetua" panose="02020502060401020303" pitchFamily="18" charset="0"/>
              </a:rPr>
              <a:t>Experienced Management Team</a:t>
            </a:r>
            <a:endParaRPr lang="en-US" sz="1800" dirty="0">
              <a:highlight>
                <a:srgbClr val="FFFF00"/>
              </a:highlight>
              <a:latin typeface="Perpetua" panose="02020502060401020303" pitchFamily="18" charset="0"/>
            </a:endParaRPr>
          </a:p>
          <a:p>
            <a:r>
              <a:rPr lang="en-US" sz="1800" dirty="0">
                <a:latin typeface="Perpetua" panose="02020502060401020303" pitchFamily="18" charset="0"/>
              </a:rPr>
              <a:t>Dedicated International Cheese suppliers</a:t>
            </a:r>
          </a:p>
          <a:p>
            <a:r>
              <a:rPr lang="en-US" sz="1800" dirty="0">
                <a:latin typeface="Perpetua" panose="02020502060401020303" pitchFamily="18" charset="0"/>
              </a:rPr>
              <a:t>Flexible cheese formulations customized to individual customer needs</a:t>
            </a:r>
          </a:p>
          <a:p>
            <a:r>
              <a:rPr lang="en-US" sz="1800" dirty="0">
                <a:latin typeface="Perpetua" panose="02020502060401020303" pitchFamily="18" charset="0"/>
              </a:rPr>
              <a:t>Aging- we have the experience, and space to age cheese to your specifications</a:t>
            </a:r>
            <a:endParaRPr lang="en-US" sz="1800" dirty="0">
              <a:highlight>
                <a:srgbClr val="FFFF00"/>
              </a:highlight>
              <a:latin typeface="Perpetua" panose="02020502060401020303" pitchFamily="18" charset="0"/>
            </a:endParaRPr>
          </a:p>
          <a:p>
            <a:r>
              <a:rPr lang="en-US" sz="1800" dirty="0">
                <a:latin typeface="Perpetua" panose="02020502060401020303" pitchFamily="18" charset="0"/>
              </a:rPr>
              <a:t>Functionality/Specific Flavors or performance </a:t>
            </a:r>
          </a:p>
          <a:p>
            <a:r>
              <a:rPr lang="en-US" sz="1800" dirty="0">
                <a:latin typeface="Perpetua" panose="02020502060401020303" pitchFamily="18" charset="0"/>
              </a:rPr>
              <a:t>Conversion/Cost</a:t>
            </a:r>
          </a:p>
          <a:p>
            <a:r>
              <a:rPr lang="en-US" sz="1800" dirty="0">
                <a:latin typeface="Perpetua" panose="02020502060401020303" pitchFamily="18" charset="0"/>
              </a:rPr>
              <a:t>Shorter Lead Times</a:t>
            </a:r>
          </a:p>
          <a:p>
            <a:r>
              <a:rPr lang="en-US" sz="1800" dirty="0">
                <a:latin typeface="Perpetua" panose="02020502060401020303" pitchFamily="18" charset="0"/>
              </a:rPr>
              <a:t>Strong Customer Service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81999E-6F03-4D5F-81D8-604808DC861B}"/>
              </a:ext>
            </a:extLst>
          </p:cNvPr>
          <p:cNvSpPr>
            <a:spLocks noGrp="1"/>
          </p:cNvSpPr>
          <p:nvPr>
            <p:ph type="title"/>
          </p:nvPr>
        </p:nvSpPr>
        <p:spPr>
          <a:xfrm>
            <a:off x="624824" y="59617"/>
            <a:ext cx="7890527" cy="1325563"/>
          </a:xfrm>
        </p:spPr>
        <p:txBody>
          <a:bodyPr>
            <a:normAutofit/>
          </a:bodyPr>
          <a:lstStyle/>
          <a:p>
            <a:r>
              <a:rPr lang="en-US" sz="4800" dirty="0">
                <a:latin typeface="Perpetua" panose="02020502060401020303" pitchFamily="18" charset="0"/>
              </a:rPr>
              <a:t>Caputo Cheese: The Future is Now</a:t>
            </a:r>
          </a:p>
        </p:txBody>
      </p:sp>
      <p:sp>
        <p:nvSpPr>
          <p:cNvPr id="3" name="Content Placeholder 2">
            <a:extLst>
              <a:ext uri="{FF2B5EF4-FFF2-40B4-BE49-F238E27FC236}">
                <a16:creationId xmlns:a16="http://schemas.microsoft.com/office/drawing/2014/main" id="{76E70330-4540-4F9E-8A64-49190B5310D6}"/>
              </a:ext>
            </a:extLst>
          </p:cNvPr>
          <p:cNvSpPr>
            <a:spLocks noGrp="1"/>
          </p:cNvSpPr>
          <p:nvPr>
            <p:ph idx="1"/>
          </p:nvPr>
        </p:nvSpPr>
        <p:spPr>
          <a:xfrm>
            <a:off x="628649" y="1371600"/>
            <a:ext cx="4228163" cy="5257799"/>
          </a:xfrm>
        </p:spPr>
        <p:txBody>
          <a:bodyPr>
            <a:normAutofit lnSpcReduction="10000"/>
          </a:bodyPr>
          <a:lstStyle/>
          <a:p>
            <a:pPr marL="0" indent="0">
              <a:buNone/>
            </a:pPr>
            <a:r>
              <a:rPr lang="en-US" sz="2200" dirty="0">
                <a:latin typeface="Perpetua" panose="02020502060401020303" pitchFamily="18" charset="0"/>
              </a:rPr>
              <a:t>We are committed to being the leading manufacturer of the highest-quality dairy products. Employee enthusiasm and dedication, along with innovation and family pride, are the driving force in our pursuit of customer satisfaction.</a:t>
            </a:r>
          </a:p>
          <a:p>
            <a:pPr marL="0" indent="0">
              <a:buNone/>
            </a:pPr>
            <a:endParaRPr lang="en-US" sz="2200" dirty="0">
              <a:latin typeface="Perpetua" panose="02020502060401020303" pitchFamily="18" charset="0"/>
            </a:endParaRPr>
          </a:p>
          <a:p>
            <a:pPr marL="0" indent="0">
              <a:buNone/>
            </a:pPr>
            <a:r>
              <a:rPr lang="en-US" sz="2200" dirty="0">
                <a:latin typeface="Perpetua" panose="02020502060401020303" pitchFamily="18" charset="0"/>
              </a:rPr>
              <a:t>Since our beginning in 1978, Caputo has always been looking forward towards perfection. We’re constantly looking to improve our manufacturing, updating our facilities, expanding our capabilities, trying new recipes, and offering our customers items they can’t get anywhere else. Our promise is to never forget where we came from, and to never become complacent where we are.</a:t>
            </a:r>
          </a:p>
          <a:p>
            <a:pPr marL="0" indent="0">
              <a:buNone/>
            </a:pPr>
            <a:endParaRPr lang="en-US" sz="1600" dirty="0"/>
          </a:p>
          <a:p>
            <a:pPr marL="0" indent="0">
              <a:buNone/>
            </a:pPr>
            <a:endParaRPr lang="en-US" sz="1600" dirty="0"/>
          </a:p>
        </p:txBody>
      </p:sp>
      <p:pic>
        <p:nvPicPr>
          <p:cNvPr id="5" name="Picture 4">
            <a:extLst>
              <a:ext uri="{FF2B5EF4-FFF2-40B4-BE49-F238E27FC236}">
                <a16:creationId xmlns:a16="http://schemas.microsoft.com/office/drawing/2014/main" id="{6028E690-3D31-4226-A026-4088980F7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362200"/>
            <a:ext cx="3701978" cy="1702910"/>
          </a:xfrm>
          <a:prstGeom prst="rect">
            <a:avLst/>
          </a:prstGeom>
        </p:spPr>
      </p:pic>
      <p:sp>
        <p:nvSpPr>
          <p:cNvPr id="6" name="TextBox 5">
            <a:extLst>
              <a:ext uri="{FF2B5EF4-FFF2-40B4-BE49-F238E27FC236}">
                <a16:creationId xmlns:a16="http://schemas.microsoft.com/office/drawing/2014/main" id="{99BDD89A-3DFD-4C7A-AB08-9CFDB8A5B02B}"/>
              </a:ext>
            </a:extLst>
          </p:cNvPr>
          <p:cNvSpPr txBox="1"/>
          <p:nvPr/>
        </p:nvSpPr>
        <p:spPr>
          <a:xfrm>
            <a:off x="5181600" y="4065110"/>
            <a:ext cx="3549578" cy="830997"/>
          </a:xfrm>
          <a:prstGeom prst="rect">
            <a:avLst/>
          </a:prstGeom>
          <a:noFill/>
        </p:spPr>
        <p:txBody>
          <a:bodyPr wrap="square" rtlCol="0">
            <a:spAutoFit/>
          </a:bodyPr>
          <a:lstStyle/>
          <a:p>
            <a:pPr algn="ctr"/>
            <a:r>
              <a:rPr lang="en-US" sz="4800" b="1" dirty="0">
                <a:latin typeface="Brisa" panose="03080502040605070703" pitchFamily="66" charset="0"/>
              </a:rPr>
              <a:t>Crafting </a:t>
            </a:r>
            <a:r>
              <a:rPr lang="en-US" sz="2000" b="1" dirty="0">
                <a:latin typeface="MS UI Gothic" panose="020B0600070205080204" pitchFamily="34" charset="-128"/>
                <a:ea typeface="MS UI Gothic" panose="020B0600070205080204" pitchFamily="34" charset="-128"/>
              </a:rPr>
              <a:t>Distinction</a:t>
            </a:r>
            <a:endParaRPr lang="en-US" sz="2000" b="1" dirty="0">
              <a:latin typeface="Brisa" panose="03080502040605070703" pitchFamily="66" charset="0"/>
            </a:endParaRPr>
          </a:p>
        </p:txBody>
      </p:sp>
    </p:spTree>
    <p:extLst>
      <p:ext uri="{BB962C8B-B14F-4D97-AF65-F5344CB8AC3E}">
        <p14:creationId xmlns:p14="http://schemas.microsoft.com/office/powerpoint/2010/main" val="3328921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3355874" y="5992519"/>
            <a:ext cx="2473426" cy="276999"/>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en-US" sz="1200" b="1" i="1" u="none" strike="noStrike" cap="none" normalizeH="0" baseline="0" dirty="0">
              <a:ln>
                <a:noFill/>
              </a:ln>
              <a:solidFill>
                <a:schemeClr val="tx1"/>
              </a:solidFill>
              <a:effectLst/>
              <a:latin typeface="Arial Narrow" panose="020B0606020202030204" pitchFamily="34" charset="0"/>
            </a:endParaRPr>
          </a:p>
        </p:txBody>
      </p:sp>
      <p:pic>
        <p:nvPicPr>
          <p:cNvPr id="5" name="Picture 4">
            <a:extLst>
              <a:ext uri="{FF2B5EF4-FFF2-40B4-BE49-F238E27FC236}">
                <a16:creationId xmlns:a16="http://schemas.microsoft.com/office/drawing/2014/main" id="{2583D539-EBBC-4B6A-908D-97C16D297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859"/>
            <a:ext cx="9144000" cy="6096000"/>
          </a:xfrm>
          <a:prstGeom prst="rect">
            <a:avLst/>
          </a:prstGeom>
        </p:spPr>
      </p:pic>
      <p:sp>
        <p:nvSpPr>
          <p:cNvPr id="7" name="TextBox 6">
            <a:extLst>
              <a:ext uri="{FF2B5EF4-FFF2-40B4-BE49-F238E27FC236}">
                <a16:creationId xmlns:a16="http://schemas.microsoft.com/office/drawing/2014/main" id="{2C10C64C-1F0D-4116-9929-8FAC95AA94DD}"/>
              </a:ext>
            </a:extLst>
          </p:cNvPr>
          <p:cNvSpPr txBox="1"/>
          <p:nvPr/>
        </p:nvSpPr>
        <p:spPr>
          <a:xfrm>
            <a:off x="0" y="6060141"/>
            <a:ext cx="9144000" cy="830997"/>
          </a:xfrm>
          <a:prstGeom prst="rect">
            <a:avLst/>
          </a:prstGeom>
          <a:noFill/>
        </p:spPr>
        <p:txBody>
          <a:bodyPr wrap="square" rtlCol="0">
            <a:spAutoFit/>
          </a:bodyPr>
          <a:lstStyle/>
          <a:p>
            <a:pPr algn="ctr"/>
            <a:r>
              <a:rPr lang="en-US" dirty="0">
                <a:latin typeface="Perpetua" panose="02020502060401020303" pitchFamily="18" charset="0"/>
              </a:rPr>
              <a:t>Caputo Cheese 2050 N. 15</a:t>
            </a:r>
            <a:r>
              <a:rPr lang="en-US" baseline="30000" dirty="0">
                <a:latin typeface="Perpetua" panose="02020502060401020303" pitchFamily="18" charset="0"/>
              </a:rPr>
              <a:t>th</a:t>
            </a:r>
            <a:r>
              <a:rPr lang="en-US" dirty="0">
                <a:latin typeface="Perpetua" panose="02020502060401020303" pitchFamily="18" charset="0"/>
              </a:rPr>
              <a:t> Ave., Melrose Park, IL 60160 </a:t>
            </a:r>
          </a:p>
          <a:p>
            <a:pPr algn="ctr"/>
            <a:r>
              <a:rPr lang="en-US" dirty="0">
                <a:latin typeface="Perpetua" panose="02020502060401020303" pitchFamily="18" charset="0"/>
              </a:rPr>
              <a:t>Tel: 708-450-0074 Fax: 708-681-1802 www.caputocheese.com</a:t>
            </a: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A29863-B5B8-45CC-9CB4-C1C71170538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21610" b="35828"/>
          <a:stretch/>
        </p:blipFill>
        <p:spPr>
          <a:xfrm>
            <a:off x="20" y="10"/>
            <a:ext cx="9143980" cy="6857990"/>
          </a:xfrm>
          <a:prstGeom prst="rect">
            <a:avLst/>
          </a:prstGeom>
        </p:spPr>
      </p:pic>
      <p:sp>
        <p:nvSpPr>
          <p:cNvPr id="2" name="TextBox 1">
            <a:extLst>
              <a:ext uri="{FF2B5EF4-FFF2-40B4-BE49-F238E27FC236}">
                <a16:creationId xmlns:a16="http://schemas.microsoft.com/office/drawing/2014/main" id="{C512F05A-A055-46B4-B160-0BC8EE477F03}"/>
              </a:ext>
            </a:extLst>
          </p:cNvPr>
          <p:cNvSpPr txBox="1"/>
          <p:nvPr/>
        </p:nvSpPr>
        <p:spPr>
          <a:xfrm>
            <a:off x="628650" y="76200"/>
            <a:ext cx="7886700" cy="6629400"/>
          </a:xfrm>
          <a:prstGeom prst="rect">
            <a:avLst/>
          </a:prstGeom>
        </p:spPr>
        <p:txBody>
          <a:bodyPr vert="horz" lIns="91440" tIns="45720" rIns="91440" bIns="45720" rtlCol="0">
            <a:normAutofit/>
          </a:bodyPr>
          <a:lstStyle/>
          <a:p>
            <a:pPr>
              <a:lnSpc>
                <a:spcPct val="90000"/>
              </a:lnSpc>
              <a:spcAft>
                <a:spcPts val="600"/>
              </a:spcAft>
            </a:pPr>
            <a:endParaRPr lang="en-US" sz="3600" b="1" dirty="0">
              <a:solidFill>
                <a:srgbClr val="FFFFFF"/>
              </a:solidFill>
              <a:latin typeface="Perpetua" panose="02020502060401020303" pitchFamily="18" charset="0"/>
            </a:endParaRPr>
          </a:p>
          <a:p>
            <a:pPr>
              <a:lnSpc>
                <a:spcPct val="90000"/>
              </a:lnSpc>
              <a:spcAft>
                <a:spcPts val="600"/>
              </a:spcAft>
            </a:pPr>
            <a:r>
              <a:rPr lang="en-US" sz="3600" b="1" dirty="0">
                <a:solidFill>
                  <a:srgbClr val="FFFFFF"/>
                </a:solidFill>
                <a:latin typeface="Perpetua" panose="02020502060401020303" pitchFamily="18" charset="0"/>
              </a:rPr>
              <a:t>A Family Tradition since 1978</a:t>
            </a:r>
          </a:p>
          <a:p>
            <a:pPr>
              <a:lnSpc>
                <a:spcPct val="90000"/>
              </a:lnSpc>
              <a:spcAft>
                <a:spcPts val="600"/>
              </a:spcAft>
            </a:pPr>
            <a:r>
              <a:rPr lang="en-US" sz="2400" dirty="0">
                <a:solidFill>
                  <a:srgbClr val="FFFFFF"/>
                </a:solidFill>
                <a:latin typeface="Perpetua" panose="02020502060401020303" pitchFamily="18" charset="0"/>
              </a:rPr>
              <a:t>From classic Caputo grated cheeses, to our award-winning Fresh Mozzarella line, Caputo Cheese products possess the quality, flavor and consistency that only high standards and family pride can produce. The Caputo family and family of employees are dedicated to providing Old World flavor and New World service in a state-of-the-art facility that focuses on precision, quality, and safety.</a:t>
            </a:r>
          </a:p>
          <a:p>
            <a:pPr indent="-228600">
              <a:lnSpc>
                <a:spcPct val="90000"/>
              </a:lnSpc>
              <a:spcAft>
                <a:spcPts val="600"/>
              </a:spcAft>
              <a:buFont typeface="Arial" panose="020B0604020202020204" pitchFamily="34" charset="0"/>
              <a:buChar char="•"/>
            </a:pPr>
            <a:endParaRPr lang="en-US" sz="2400" dirty="0">
              <a:solidFill>
                <a:srgbClr val="FFFFFF"/>
              </a:solidFill>
              <a:latin typeface="Perpetua" panose="02020502060401020303" pitchFamily="18" charset="0"/>
            </a:endParaRPr>
          </a:p>
          <a:p>
            <a:pPr>
              <a:lnSpc>
                <a:spcPct val="90000"/>
              </a:lnSpc>
              <a:spcAft>
                <a:spcPts val="600"/>
              </a:spcAft>
            </a:pPr>
            <a:r>
              <a:rPr lang="en-US" sz="3600" b="1" dirty="0">
                <a:solidFill>
                  <a:srgbClr val="FFFFFF"/>
                </a:solidFill>
                <a:latin typeface="Perpetua" panose="02020502060401020303" pitchFamily="18" charset="0"/>
              </a:rPr>
              <a:t>Our Mission</a:t>
            </a:r>
          </a:p>
          <a:p>
            <a:pPr>
              <a:lnSpc>
                <a:spcPct val="90000"/>
              </a:lnSpc>
              <a:spcAft>
                <a:spcPts val="600"/>
              </a:spcAft>
            </a:pPr>
            <a:r>
              <a:rPr lang="en-US" sz="2400" dirty="0">
                <a:solidFill>
                  <a:srgbClr val="FFFFFF"/>
                </a:solidFill>
                <a:latin typeface="Perpetua" panose="02020502060401020303" pitchFamily="18" charset="0"/>
              </a:rPr>
              <a:t>We are committed to being the leading manufacturer of the highest quality dairy products. We strive to earn the loyalty of our customers by offering superior quality, consistency, and customer satisfaction while paying attention to your bottom line. Employee enthusiasm and dedication, along with innovation, and family pride, are the driving force in our pursuit of customer satisfaction. </a:t>
            </a:r>
          </a:p>
          <a:p>
            <a:pPr indent="-228600">
              <a:lnSpc>
                <a:spcPct val="90000"/>
              </a:lnSpc>
              <a:spcAft>
                <a:spcPts val="600"/>
              </a:spcAft>
              <a:buFont typeface="Arial" panose="020B0604020202020204" pitchFamily="34" charset="0"/>
              <a:buChar char="•"/>
            </a:pPr>
            <a:endParaRPr lang="en-US" dirty="0">
              <a:solidFill>
                <a:srgbClr val="FFFFFF"/>
              </a:solidFill>
            </a:endParaRPr>
          </a:p>
          <a:p>
            <a:pPr indent="-228600">
              <a:lnSpc>
                <a:spcPct val="90000"/>
              </a:lnSpc>
              <a:spcAft>
                <a:spcPts val="600"/>
              </a:spcAft>
              <a:buFont typeface="Arial" panose="020B0604020202020204" pitchFamily="34" charset="0"/>
              <a:buChar char="•"/>
            </a:pPr>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DC768982-63D0-4FBA-B9B1-92A1B2C2C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C512F05A-A055-46B4-B160-0BC8EE477F03}"/>
              </a:ext>
            </a:extLst>
          </p:cNvPr>
          <p:cNvSpPr txBox="1"/>
          <p:nvPr/>
        </p:nvSpPr>
        <p:spPr>
          <a:xfrm>
            <a:off x="-76200" y="1007168"/>
            <a:ext cx="5621291" cy="6201698"/>
          </a:xfrm>
          <a:prstGeom prst="rect">
            <a:avLst/>
          </a:prstGeom>
          <a:noFill/>
        </p:spPr>
        <p:txBody>
          <a:bodyPr wrap="square" rtlCol="0">
            <a:spAutoFit/>
          </a:bodyPr>
          <a:lstStyle/>
          <a:p>
            <a:pPr marL="914400" lvl="1" indent="-457200">
              <a:buFont typeface="Arial" panose="020B0604020202020204" pitchFamily="34" charset="0"/>
              <a:buChar char="•"/>
            </a:pPr>
            <a:r>
              <a:rPr lang="en-US" dirty="0">
                <a:latin typeface="Perpetua" panose="02020502060401020303" pitchFamily="18" charset="0"/>
              </a:rPr>
              <a:t>Top ten cheese manufacturer and processor in the United States</a:t>
            </a:r>
          </a:p>
          <a:p>
            <a:pPr marL="914400" lvl="1" indent="-457200">
              <a:buFont typeface="Arial" panose="020B0604020202020204" pitchFamily="34" charset="0"/>
              <a:buChar char="•"/>
            </a:pPr>
            <a:r>
              <a:rPr lang="en-US" dirty="0">
                <a:latin typeface="Perpetua" panose="02020502060401020303" pitchFamily="18" charset="0"/>
              </a:rPr>
              <a:t>Exclusive Partnerships with Cheese Manufacturers all over the world</a:t>
            </a:r>
          </a:p>
          <a:p>
            <a:pPr marL="914400" lvl="1" indent="-457200">
              <a:buFont typeface="Arial" panose="020B0604020202020204" pitchFamily="34" charset="0"/>
              <a:buChar char="•"/>
            </a:pPr>
            <a:r>
              <a:rPr lang="en-US" dirty="0">
                <a:latin typeface="Perpetua" panose="02020502060401020303" pitchFamily="18" charset="0"/>
              </a:rPr>
              <a:t>Manufacturing plant In Melrose Park, IL</a:t>
            </a:r>
          </a:p>
          <a:p>
            <a:pPr marL="914400" lvl="1" indent="-457200">
              <a:buFont typeface="Arial" panose="020B0604020202020204" pitchFamily="34" charset="0"/>
              <a:buChar char="•"/>
            </a:pPr>
            <a:r>
              <a:rPr lang="en-US" dirty="0">
                <a:latin typeface="Perpetua" panose="02020502060401020303" pitchFamily="18" charset="0"/>
              </a:rPr>
              <a:t>Operating approximately166,000 total sq. ft. within multiple facilities</a:t>
            </a:r>
          </a:p>
          <a:p>
            <a:pPr marL="914400" lvl="1" indent="-457200">
              <a:buFont typeface="Arial" panose="020B0604020202020204" pitchFamily="34" charset="0"/>
              <a:buChar char="•"/>
            </a:pPr>
            <a:r>
              <a:rPr lang="en-US" dirty="0">
                <a:latin typeface="Perpetua" panose="02020502060401020303" pitchFamily="18" charset="0"/>
              </a:rPr>
              <a:t>Family business operating for more than 40 years</a:t>
            </a:r>
          </a:p>
          <a:p>
            <a:pPr marL="914400" lvl="1" indent="-457200">
              <a:buFont typeface="Arial" panose="020B0604020202020204" pitchFamily="34" charset="0"/>
              <a:buChar char="•"/>
            </a:pPr>
            <a:r>
              <a:rPr lang="en-US" dirty="0">
                <a:latin typeface="Perpetua" panose="02020502060401020303" pitchFamily="18" charset="0"/>
              </a:rPr>
              <a:t>Brands- Caputo, Red Cow, Red Sheep, Grate </a:t>
            </a:r>
            <a:r>
              <a:rPr lang="en-US" dirty="0" err="1">
                <a:latin typeface="Perpetua" panose="02020502060401020303" pitchFamily="18" charset="0"/>
              </a:rPr>
              <a:t>Wiscon</a:t>
            </a:r>
            <a:r>
              <a:rPr lang="en-US" dirty="0">
                <a:latin typeface="Perpetua" panose="02020502060401020303" pitchFamily="18" charset="0"/>
              </a:rPr>
              <a:t>, and Private Label</a:t>
            </a:r>
          </a:p>
          <a:p>
            <a:pPr marL="914400" lvl="1" indent="-457200">
              <a:buFont typeface="Arial" panose="020B0604020202020204" pitchFamily="34" charset="0"/>
              <a:buChar char="•"/>
            </a:pPr>
            <a:r>
              <a:rPr lang="en-US" dirty="0">
                <a:latin typeface="Perpetua" panose="02020502060401020303" pitchFamily="18" charset="0"/>
              </a:rPr>
              <a:t>Key Products- Parmesan, Romano, Asiago, Fresh Mozzarella, Ricotta and</a:t>
            </a:r>
          </a:p>
          <a:p>
            <a:pPr marL="914400" lvl="1" indent="-457200">
              <a:buFont typeface="Arial" panose="020B0604020202020204" pitchFamily="34" charset="0"/>
              <a:buChar char="•"/>
            </a:pPr>
            <a:r>
              <a:rPr lang="en-US" dirty="0">
                <a:latin typeface="Perpetua" panose="02020502060401020303" pitchFamily="18" charset="0"/>
              </a:rPr>
              <a:t>Processed hard cheeses: grated, shredded, shaved, chopped</a:t>
            </a:r>
          </a:p>
          <a:p>
            <a:pPr marL="914400" lvl="1" indent="-457200">
              <a:buFont typeface="Arial" panose="020B0604020202020204" pitchFamily="34" charset="0"/>
              <a:buChar char="•"/>
            </a:pPr>
            <a:r>
              <a:rPr lang="en-US" dirty="0">
                <a:latin typeface="Perpetua" panose="02020502060401020303" pitchFamily="18" charset="0"/>
              </a:rPr>
              <a:t>Packaging- Industrial, private label, foodservice, retail</a:t>
            </a:r>
          </a:p>
          <a:p>
            <a:pPr marL="914400" lvl="1" indent="-457200">
              <a:buFont typeface="Arial" panose="020B0604020202020204" pitchFamily="34" charset="0"/>
              <a:buChar char="•"/>
            </a:pPr>
            <a:r>
              <a:rPr lang="en-US" dirty="0">
                <a:latin typeface="Perpetua" panose="02020502060401020303" pitchFamily="18" charset="0"/>
              </a:rPr>
              <a:t>Packaging capacity ranging from 3.5 grams up to 50 </a:t>
            </a:r>
            <a:r>
              <a:rPr lang="en-US" dirty="0" err="1">
                <a:latin typeface="Perpetua" panose="02020502060401020303" pitchFamily="18" charset="0"/>
              </a:rPr>
              <a:t>lb</a:t>
            </a:r>
            <a:endParaRPr lang="en-US" dirty="0">
              <a:latin typeface="Perpetua" panose="02020502060401020303" pitchFamily="18" charset="0"/>
            </a:endParaRPr>
          </a:p>
          <a:p>
            <a:pPr marL="914400" lvl="1" indent="-457200">
              <a:buFont typeface="Arial" panose="020B0604020202020204" pitchFamily="34" charset="0"/>
              <a:buChar char="•"/>
            </a:pPr>
            <a:r>
              <a:rPr lang="en-US" dirty="0">
                <a:latin typeface="Perpetua" panose="02020502060401020303" pitchFamily="18" charset="0"/>
              </a:rPr>
              <a:t>Hard Italian Cheese Capacity- 700,000 lbs. a week (single shift). Current level of production 60%</a:t>
            </a:r>
          </a:p>
          <a:p>
            <a:pPr marL="914400" lvl="1" indent="-457200">
              <a:buFont typeface="Arial" panose="020B0604020202020204" pitchFamily="34" charset="0"/>
              <a:buChar char="•"/>
            </a:pPr>
            <a:r>
              <a:rPr lang="en-US" dirty="0">
                <a:latin typeface="Perpetua" panose="02020502060401020303" pitchFamily="18" charset="0"/>
              </a:rPr>
              <a:t>Fresh Mozzarella Production- 50,000 lbs. a week (single shift). Current level of production 50%</a:t>
            </a:r>
            <a:r>
              <a:rPr lang="en-US" sz="1900" dirty="0">
                <a:latin typeface="Perpetua" panose="02020502060401020303" pitchFamily="18" charset="0"/>
              </a:rPr>
              <a:t>	</a:t>
            </a:r>
          </a:p>
          <a:p>
            <a:pPr marL="914400" lvl="1" indent="-457200">
              <a:buFont typeface="Arial" panose="020B0604020202020204" pitchFamily="34" charset="0"/>
              <a:buChar char="•"/>
            </a:pPr>
            <a:endParaRPr lang="en-US" dirty="0">
              <a:latin typeface="Perpetua" panose="02020502060401020303" pitchFamily="18" charset="0"/>
            </a:endParaRPr>
          </a:p>
        </p:txBody>
      </p:sp>
      <p:pic>
        <p:nvPicPr>
          <p:cNvPr id="27" name="Picture 26">
            <a:extLst>
              <a:ext uri="{FF2B5EF4-FFF2-40B4-BE49-F238E27FC236}">
                <a16:creationId xmlns:a16="http://schemas.microsoft.com/office/drawing/2014/main" id="{4E916AEE-4E76-4355-9E85-F10005556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0815" y="176171"/>
            <a:ext cx="2057589" cy="1371726"/>
          </a:xfrm>
          <a:prstGeom prst="rect">
            <a:avLst/>
          </a:prstGeom>
        </p:spPr>
      </p:pic>
      <p:sp>
        <p:nvSpPr>
          <p:cNvPr id="8" name="TextBox 7">
            <a:extLst>
              <a:ext uri="{FF2B5EF4-FFF2-40B4-BE49-F238E27FC236}">
                <a16:creationId xmlns:a16="http://schemas.microsoft.com/office/drawing/2014/main" id="{E2307C17-A7FD-454B-B265-6704AB7D574A}"/>
              </a:ext>
            </a:extLst>
          </p:cNvPr>
          <p:cNvSpPr txBox="1"/>
          <p:nvPr/>
        </p:nvSpPr>
        <p:spPr>
          <a:xfrm>
            <a:off x="181824" y="176171"/>
            <a:ext cx="4876800" cy="830997"/>
          </a:xfrm>
          <a:prstGeom prst="rect">
            <a:avLst/>
          </a:prstGeom>
          <a:noFill/>
        </p:spPr>
        <p:txBody>
          <a:bodyPr wrap="square" rtlCol="0">
            <a:spAutoFit/>
          </a:bodyPr>
          <a:lstStyle/>
          <a:p>
            <a:r>
              <a:rPr lang="en-US" sz="4800" b="1" dirty="0">
                <a:latin typeface="Perpetua" panose="02020502060401020303" pitchFamily="18" charset="0"/>
              </a:rPr>
              <a:t>Company Profile</a:t>
            </a:r>
          </a:p>
        </p:txBody>
      </p:sp>
      <p:pic>
        <p:nvPicPr>
          <p:cNvPr id="31" name="Picture 30">
            <a:extLst>
              <a:ext uri="{FF2B5EF4-FFF2-40B4-BE49-F238E27FC236}">
                <a16:creationId xmlns:a16="http://schemas.microsoft.com/office/drawing/2014/main" id="{AC6894FB-E0FB-4235-A94A-E08B021DAC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0444" y="4844322"/>
            <a:ext cx="2057592" cy="1371728"/>
          </a:xfrm>
          <a:prstGeom prst="rect">
            <a:avLst/>
          </a:prstGeom>
        </p:spPr>
      </p:pic>
      <p:pic>
        <p:nvPicPr>
          <p:cNvPr id="35" name="Picture 34">
            <a:extLst>
              <a:ext uri="{FF2B5EF4-FFF2-40B4-BE49-F238E27FC236}">
                <a16:creationId xmlns:a16="http://schemas.microsoft.com/office/drawing/2014/main" id="{FA706D5A-8FC3-411E-B9A2-92064882BD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0814" y="1709236"/>
            <a:ext cx="2057589" cy="1371726"/>
          </a:xfrm>
          <a:prstGeom prst="rect">
            <a:avLst/>
          </a:prstGeom>
        </p:spPr>
      </p:pic>
      <p:pic>
        <p:nvPicPr>
          <p:cNvPr id="37" name="Picture 36">
            <a:extLst>
              <a:ext uri="{FF2B5EF4-FFF2-40B4-BE49-F238E27FC236}">
                <a16:creationId xmlns:a16="http://schemas.microsoft.com/office/drawing/2014/main" id="{9229C3A3-9B41-4453-ABE6-D83352C777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0444" y="3238529"/>
            <a:ext cx="2057589" cy="1371727"/>
          </a:xfrm>
          <a:prstGeom prst="rect">
            <a:avLst/>
          </a:prstGeom>
        </p:spPr>
      </p:pic>
    </p:spTree>
    <p:extLst>
      <p:ext uri="{BB962C8B-B14F-4D97-AF65-F5344CB8AC3E}">
        <p14:creationId xmlns:p14="http://schemas.microsoft.com/office/powerpoint/2010/main" val="13247555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65"/>
            <a:ext cx="7886700" cy="1325563"/>
          </a:xfrm>
        </p:spPr>
        <p:txBody>
          <a:bodyPr>
            <a:normAutofit/>
          </a:bodyPr>
          <a:lstStyle/>
          <a:p>
            <a:pPr algn="ctr"/>
            <a:r>
              <a:rPr lang="en-US" sz="4800" dirty="0">
                <a:latin typeface="Perpetua" panose="02020502060401020303" pitchFamily="18" charset="0"/>
              </a:rPr>
              <a:t>Our Process</a:t>
            </a:r>
          </a:p>
        </p:txBody>
      </p:sp>
      <p:pic>
        <p:nvPicPr>
          <p:cNvPr id="6" name="Picture 5">
            <a:extLst>
              <a:ext uri="{FF2B5EF4-FFF2-40B4-BE49-F238E27FC236}">
                <a16:creationId xmlns:a16="http://schemas.microsoft.com/office/drawing/2014/main" id="{FC9F1CAC-9CA2-448F-BB0C-8E861F534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 y="3662924"/>
            <a:ext cx="9152965" cy="3186111"/>
          </a:xfrm>
          <a:prstGeom prst="rect">
            <a:avLst/>
          </a:prstGeom>
        </p:spPr>
      </p:pic>
      <p:sp>
        <p:nvSpPr>
          <p:cNvPr id="7" name="TextBox 6">
            <a:extLst>
              <a:ext uri="{FF2B5EF4-FFF2-40B4-BE49-F238E27FC236}">
                <a16:creationId xmlns:a16="http://schemas.microsoft.com/office/drawing/2014/main" id="{8BC7F357-58E7-428A-9109-E0A988FC0467}"/>
              </a:ext>
            </a:extLst>
          </p:cNvPr>
          <p:cNvSpPr txBox="1"/>
          <p:nvPr/>
        </p:nvSpPr>
        <p:spPr>
          <a:xfrm>
            <a:off x="-8965" y="1627117"/>
            <a:ext cx="9135035" cy="2031325"/>
          </a:xfrm>
          <a:prstGeom prst="rect">
            <a:avLst/>
          </a:prstGeom>
          <a:noFill/>
        </p:spPr>
        <p:txBody>
          <a:bodyPr wrap="square" rtlCol="0">
            <a:spAutoFit/>
          </a:bodyPr>
          <a:lstStyle/>
          <a:p>
            <a:r>
              <a:rPr lang="en-US" dirty="0">
                <a:latin typeface="Perpetua" panose="02020502060401020303" pitchFamily="18" charset="0"/>
              </a:rPr>
              <a:t>At Caputo Cheese, we specialize in the processing of Italian cheeses, including Parmesan, Romano, Parmigiano-Reggiano, and our own award-winning Fresh Mozzarella and Ricotta line. Whether a Caputo brand cheese, or customer specific blends, Caputo Cheese can fulfill your needs.</a:t>
            </a:r>
          </a:p>
          <a:p>
            <a:endParaRPr lang="en-US" dirty="0">
              <a:latin typeface="Perpetua" panose="02020502060401020303" pitchFamily="18" charset="0"/>
            </a:endParaRPr>
          </a:p>
          <a:p>
            <a:r>
              <a:rPr lang="en-US" dirty="0">
                <a:latin typeface="Perpetua" panose="02020502060401020303" pitchFamily="18" charset="0"/>
              </a:rPr>
              <a:t>As a top ten processor and manufacturer, we are dedicated to providing the best customer service in the industry. From major manufacturers, distributors, restaurants, and retailers, to mom and pop pizzerias, and retail stores, Caputo delivers the quality, consistency and service that our customers have come to expect.</a:t>
            </a:r>
          </a:p>
        </p:txBody>
      </p:sp>
      <p:pic>
        <p:nvPicPr>
          <p:cNvPr id="9" name="Picture 8">
            <a:extLst>
              <a:ext uri="{FF2B5EF4-FFF2-40B4-BE49-F238E27FC236}">
                <a16:creationId xmlns:a16="http://schemas.microsoft.com/office/drawing/2014/main" id="{D7F86B31-2071-424B-9A71-D9EB0D6B2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65"/>
            <a:ext cx="2980765" cy="1369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3A924E37-06BC-41C4-ABF8-321F985215C0}"/>
              </a:ext>
            </a:extLst>
          </p:cNvPr>
          <p:cNvSpPr>
            <a:spLocks noGrp="1"/>
          </p:cNvSpPr>
          <p:nvPr>
            <p:ph type="title"/>
          </p:nvPr>
        </p:nvSpPr>
        <p:spPr>
          <a:xfrm>
            <a:off x="628650" y="1065862"/>
            <a:ext cx="2484873" cy="4726276"/>
          </a:xfrm>
        </p:spPr>
        <p:txBody>
          <a:bodyPr>
            <a:normAutofit/>
          </a:bodyPr>
          <a:lstStyle/>
          <a:p>
            <a:pPr algn="r"/>
            <a:r>
              <a:rPr lang="en-US" sz="3500" b="1" dirty="0">
                <a:solidFill>
                  <a:srgbClr val="FFFFFF"/>
                </a:solidFill>
                <a:latin typeface="Perpetua" panose="02020502060401020303" pitchFamily="18" charset="0"/>
              </a:rPr>
              <a:t>Caputo’s</a:t>
            </a:r>
            <a:br>
              <a:rPr lang="en-US" sz="3500" b="1" dirty="0">
                <a:solidFill>
                  <a:srgbClr val="FFFFFF"/>
                </a:solidFill>
                <a:latin typeface="Perpetua" panose="02020502060401020303" pitchFamily="18" charset="0"/>
              </a:rPr>
            </a:br>
            <a:r>
              <a:rPr lang="en-US" sz="3500" b="1" dirty="0">
                <a:solidFill>
                  <a:srgbClr val="FFFFFF"/>
                </a:solidFill>
                <a:latin typeface="Perpetua" panose="02020502060401020303" pitchFamily="18" charset="0"/>
              </a:rPr>
              <a:t>History</a:t>
            </a:r>
          </a:p>
        </p:txBody>
      </p:sp>
      <p:cxnSp>
        <p:nvCxnSpPr>
          <p:cNvPr id="15" name="Straight Connector 1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1D8A18-F029-45C4-AABC-736F90E99207}"/>
              </a:ext>
            </a:extLst>
          </p:cNvPr>
          <p:cNvSpPr>
            <a:spLocks noGrp="1"/>
          </p:cNvSpPr>
          <p:nvPr>
            <p:ph idx="1"/>
          </p:nvPr>
        </p:nvSpPr>
        <p:spPr>
          <a:xfrm>
            <a:off x="3742173" y="533400"/>
            <a:ext cx="5323779" cy="6390809"/>
          </a:xfrm>
        </p:spPr>
        <p:txBody>
          <a:bodyPr anchor="ctr">
            <a:normAutofit fontScale="62500" lnSpcReduction="20000"/>
          </a:bodyPr>
          <a:lstStyle/>
          <a:p>
            <a:r>
              <a:rPr lang="en-US" sz="2000" b="1" dirty="0">
                <a:solidFill>
                  <a:srgbClr val="FFFFFF"/>
                </a:solidFill>
                <a:latin typeface="Perpetua" panose="02020502060401020303" pitchFamily="18" charset="0"/>
              </a:rPr>
              <a:t>Family owned business incorporated in 1978 by Pasquale and René Caputo</a:t>
            </a:r>
          </a:p>
          <a:p>
            <a:pPr marL="0" indent="0">
              <a:buNone/>
            </a:pPr>
            <a:endParaRPr lang="en-US" sz="2000" b="1" dirty="0">
              <a:solidFill>
                <a:srgbClr val="FFFFFF"/>
              </a:solidFill>
              <a:latin typeface="Perpetua" panose="02020502060401020303" pitchFamily="18" charset="0"/>
            </a:endParaRPr>
          </a:p>
          <a:p>
            <a:r>
              <a:rPr lang="en-US" sz="2000" b="1" dirty="0">
                <a:solidFill>
                  <a:srgbClr val="FFFFFF"/>
                </a:solidFill>
                <a:latin typeface="Perpetua" panose="02020502060401020303" pitchFamily="18" charset="0"/>
              </a:rPr>
              <a:t>Pasquale starts shredding Italian cheeses for pizza places throughout Chicago in the early 80’s and began cheese grating and shredding in a 5,000 sq. ft. facility in Chicago</a:t>
            </a:r>
          </a:p>
          <a:p>
            <a:pPr marL="0" indent="0">
              <a:buNone/>
            </a:pPr>
            <a:endParaRPr lang="en-US" sz="2000" b="1" dirty="0">
              <a:solidFill>
                <a:srgbClr val="FFFFFF"/>
              </a:solidFill>
              <a:latin typeface="Perpetua" panose="02020502060401020303" pitchFamily="18" charset="0"/>
            </a:endParaRPr>
          </a:p>
          <a:p>
            <a:r>
              <a:rPr lang="en-US" sz="2000" b="1" dirty="0">
                <a:solidFill>
                  <a:srgbClr val="FFFFFF"/>
                </a:solidFill>
                <a:latin typeface="Perpetua" panose="02020502060401020303" pitchFamily="18" charset="0"/>
              </a:rPr>
              <a:t>1991-Caputo Cheese Expanded to 50,000 sq. ft. in Melrose Park, IL</a:t>
            </a:r>
          </a:p>
          <a:p>
            <a:pPr marL="0" indent="0">
              <a:buNone/>
            </a:pPr>
            <a:endParaRPr lang="en-US" sz="2000" b="1" dirty="0">
              <a:solidFill>
                <a:srgbClr val="FFFFFF"/>
              </a:solidFill>
              <a:latin typeface="Perpetua" panose="02020502060401020303" pitchFamily="18" charset="0"/>
            </a:endParaRPr>
          </a:p>
          <a:p>
            <a:r>
              <a:rPr lang="en-US" sz="2000" b="1" dirty="0">
                <a:solidFill>
                  <a:srgbClr val="FFFFFF"/>
                </a:solidFill>
                <a:latin typeface="Perpetua" panose="02020502060401020303" pitchFamily="18" charset="0"/>
              </a:rPr>
              <a:t>Natale Caputo becomes President  in 1994</a:t>
            </a:r>
          </a:p>
          <a:p>
            <a:pPr marL="0" indent="0">
              <a:buNone/>
            </a:pPr>
            <a:endParaRPr lang="en-US" sz="2000" b="1" dirty="0">
              <a:solidFill>
                <a:srgbClr val="FFFFFF"/>
              </a:solidFill>
              <a:latin typeface="Perpetua" panose="02020502060401020303" pitchFamily="18" charset="0"/>
            </a:endParaRPr>
          </a:p>
          <a:p>
            <a:r>
              <a:rPr lang="en-US" sz="2000" b="1" dirty="0">
                <a:solidFill>
                  <a:srgbClr val="FFFFFF"/>
                </a:solidFill>
                <a:latin typeface="Perpetua" panose="02020502060401020303" pitchFamily="18" charset="0"/>
              </a:rPr>
              <a:t>1994-Caputo Cheese Market opens in Melrose Park</a:t>
            </a:r>
          </a:p>
          <a:p>
            <a:pPr marL="0" indent="0">
              <a:buNone/>
            </a:pPr>
            <a:endParaRPr lang="en-US" sz="2000" b="1" dirty="0">
              <a:solidFill>
                <a:srgbClr val="FFFFFF"/>
              </a:solidFill>
              <a:latin typeface="Perpetua" panose="02020502060401020303" pitchFamily="18" charset="0"/>
            </a:endParaRPr>
          </a:p>
          <a:p>
            <a:r>
              <a:rPr lang="en-US" sz="2000" b="1" dirty="0">
                <a:solidFill>
                  <a:srgbClr val="FFFFFF"/>
                </a:solidFill>
                <a:latin typeface="Perpetua" panose="02020502060401020303" pitchFamily="18" charset="0"/>
              </a:rPr>
              <a:t>2000-Caputo added an additional 50,000 sq. ft. in Melrose Park</a:t>
            </a:r>
          </a:p>
          <a:p>
            <a:endParaRPr lang="en-US" sz="2000" b="1" dirty="0">
              <a:solidFill>
                <a:srgbClr val="FFFFFF"/>
              </a:solidFill>
              <a:latin typeface="Perpetua" panose="02020502060401020303" pitchFamily="18" charset="0"/>
            </a:endParaRPr>
          </a:p>
          <a:p>
            <a:r>
              <a:rPr lang="en-US" sz="2000" b="1" dirty="0">
                <a:solidFill>
                  <a:srgbClr val="FFFFFF"/>
                </a:solidFill>
                <a:latin typeface="Perpetua" panose="02020502060401020303" pitchFamily="18" charset="0"/>
              </a:rPr>
              <a:t>2004-A 30,000 sq. ft temperature and humidity controlled cooler was added for aging and storing hard Italian cheese. The cooler has capacity for 2100 pallets, and 5.5 million pounds of cheese.</a:t>
            </a:r>
          </a:p>
          <a:p>
            <a:pPr marL="0" indent="0">
              <a:buNone/>
            </a:pPr>
            <a:endParaRPr lang="en-US" sz="2000" b="1" dirty="0">
              <a:solidFill>
                <a:srgbClr val="FFFFFF"/>
              </a:solidFill>
              <a:latin typeface="Perpetua" panose="02020502060401020303" pitchFamily="18" charset="0"/>
            </a:endParaRPr>
          </a:p>
          <a:p>
            <a:r>
              <a:rPr lang="en-US" sz="2000" b="1" dirty="0">
                <a:solidFill>
                  <a:srgbClr val="FFFFFF"/>
                </a:solidFill>
                <a:latin typeface="Perpetua" panose="02020502060401020303" pitchFamily="18" charset="0"/>
              </a:rPr>
              <a:t>2006- Corporate offices and dry storage add another 36,000 sq. ft. to the Melrose Park facilities</a:t>
            </a:r>
          </a:p>
          <a:p>
            <a:pPr marL="0" indent="0">
              <a:buNone/>
            </a:pPr>
            <a:endParaRPr lang="en-US" sz="2000" b="1" dirty="0">
              <a:solidFill>
                <a:srgbClr val="FFFFFF"/>
              </a:solidFill>
              <a:latin typeface="Perpetua" panose="02020502060401020303" pitchFamily="18" charset="0"/>
            </a:endParaRPr>
          </a:p>
          <a:p>
            <a:r>
              <a:rPr lang="en-US" sz="2000" b="1" dirty="0">
                <a:solidFill>
                  <a:srgbClr val="FFFFFF"/>
                </a:solidFill>
                <a:latin typeface="Perpetua" panose="02020502060401020303" pitchFamily="18" charset="0"/>
              </a:rPr>
              <a:t>2009 Caputo opens a second Cheese Market in Lake Forest</a:t>
            </a:r>
          </a:p>
          <a:p>
            <a:endParaRPr lang="en-US" sz="2000" b="1" dirty="0">
              <a:solidFill>
                <a:srgbClr val="FFFFFF"/>
              </a:solidFill>
              <a:latin typeface="Perpetua" panose="02020502060401020303" pitchFamily="18" charset="0"/>
            </a:endParaRPr>
          </a:p>
          <a:p>
            <a:r>
              <a:rPr lang="en-US" sz="2000" b="1" dirty="0">
                <a:solidFill>
                  <a:srgbClr val="FFFFFF"/>
                </a:solidFill>
                <a:latin typeface="Perpetua" panose="02020502060401020303" pitchFamily="18" charset="0"/>
              </a:rPr>
              <a:t>2015 Caputo purchases a 50,000 sq. ft. land lot for future growth opportunities</a:t>
            </a:r>
          </a:p>
          <a:p>
            <a:endParaRPr lang="en-US" sz="2000" b="1" dirty="0">
              <a:solidFill>
                <a:srgbClr val="FFFFFF"/>
              </a:solidFill>
              <a:latin typeface="Perpetua" panose="02020502060401020303" pitchFamily="18" charset="0"/>
            </a:endParaRPr>
          </a:p>
          <a:p>
            <a:r>
              <a:rPr lang="en-US" sz="2000" b="1" dirty="0">
                <a:solidFill>
                  <a:srgbClr val="FFFFFF"/>
                </a:solidFill>
                <a:latin typeface="Perpetua" panose="02020502060401020303" pitchFamily="18" charset="0"/>
              </a:rPr>
              <a:t>2019-A professional kitchen is created for wholesale customers to do R&amp;D on site </a:t>
            </a:r>
          </a:p>
          <a:p>
            <a:pPr marL="342900" lvl="1" indent="0">
              <a:buNone/>
            </a:pPr>
            <a:endParaRPr lang="en-US" sz="2000" dirty="0">
              <a:solidFill>
                <a:srgbClr val="FFFFFF"/>
              </a:solidFill>
            </a:endParaRPr>
          </a:p>
          <a:p>
            <a:endParaRPr lang="en-US" sz="1400" dirty="0">
              <a:solidFill>
                <a:srgbClr val="FFFFFF"/>
              </a:solidFill>
            </a:endParaRPr>
          </a:p>
          <a:p>
            <a:endParaRPr lang="en-US" sz="1400" dirty="0">
              <a:solidFill>
                <a:srgbClr val="FFFFFF"/>
              </a:solidFill>
            </a:endParaRPr>
          </a:p>
        </p:txBody>
      </p:sp>
    </p:spTree>
    <p:extLst>
      <p:ext uri="{BB962C8B-B14F-4D97-AF65-F5344CB8AC3E}">
        <p14:creationId xmlns:p14="http://schemas.microsoft.com/office/powerpoint/2010/main" val="13370775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MG_2562.JPG"/>
          <p:cNvPicPr>
            <a:picLocks noGrp="1" noChangeAspect="1"/>
          </p:cNvPicPr>
          <p:nvPr>
            <p:ph idx="1"/>
          </p:nvPr>
        </p:nvPicPr>
        <p:blipFill rotWithShape="1">
          <a:blip r:embed="rId2" cstate="print"/>
          <a:srcRect r="2" b="10501"/>
          <a:stretch/>
        </p:blipFill>
        <p:spPr>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6" name="Picture 2" descr="D:\P1010102.JPG"/>
          <p:cNvPicPr>
            <a:picLocks noChangeAspect="1" noChangeArrowheads="1"/>
          </p:cNvPicPr>
          <p:nvPr/>
        </p:nvPicPr>
        <p:blipFill rotWithShape="1">
          <a:blip r:embed="rId3" cstate="print"/>
          <a:srcRect t="20003" r="2" b="9874"/>
          <a:stretch/>
        </p:blipFill>
        <p:spPr bwMode="auto">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p:spPr>
      </p:pic>
      <p:sp>
        <p:nvSpPr>
          <p:cNvPr id="13"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p:cNvSpPr>
            <a:spLocks noGrp="1"/>
          </p:cNvSpPr>
          <p:nvPr>
            <p:ph type="title"/>
          </p:nvPr>
        </p:nvSpPr>
        <p:spPr>
          <a:xfrm>
            <a:off x="123106" y="304800"/>
            <a:ext cx="8868493" cy="1690214"/>
          </a:xfrm>
        </p:spPr>
        <p:txBody>
          <a:bodyPr vert="horz" lIns="91440" tIns="45720" rIns="91440" bIns="45720" rtlCol="0" anchor="ctr">
            <a:normAutofit fontScale="90000"/>
          </a:bodyPr>
          <a:lstStyle/>
          <a:p>
            <a:pPr defTabSz="914400"/>
            <a:r>
              <a:rPr lang="en-US" sz="4900" kern="1200" dirty="0">
                <a:solidFill>
                  <a:schemeClr val="bg1"/>
                </a:solidFill>
                <a:latin typeface="Perpetua" panose="02020502060401020303" pitchFamily="18" charset="0"/>
              </a:rPr>
              <a:t>Sanitation &amp; Safety:</a:t>
            </a:r>
            <a:br>
              <a:rPr lang="en-US" sz="4900" kern="1200" dirty="0">
                <a:solidFill>
                  <a:schemeClr val="bg1"/>
                </a:solidFill>
                <a:latin typeface="Perpetua" panose="02020502060401020303" pitchFamily="18" charset="0"/>
              </a:rPr>
            </a:br>
            <a:r>
              <a:rPr lang="en-US" sz="4900" dirty="0">
                <a:solidFill>
                  <a:schemeClr val="bg1"/>
                </a:solidFill>
                <a:latin typeface="Perpetua" panose="02020502060401020303" pitchFamily="18" charset="0"/>
              </a:rPr>
              <a:t>Food Safety Is Our Number One Priority</a:t>
            </a:r>
            <a:br>
              <a:rPr lang="en-US" sz="4400" kern="1200" dirty="0">
                <a:solidFill>
                  <a:schemeClr val="bg1"/>
                </a:solidFill>
                <a:latin typeface="+mj-lt"/>
                <a:ea typeface="+mj-ea"/>
                <a:cs typeface="+mj-cs"/>
              </a:rPr>
            </a:br>
            <a:endParaRPr lang="en-US" sz="4400" kern="1200" dirty="0">
              <a:solidFill>
                <a:schemeClr val="bg1"/>
              </a:solidFill>
              <a:latin typeface="+mj-lt"/>
              <a:ea typeface="+mj-ea"/>
              <a:cs typeface="+mj-cs"/>
            </a:endParaRPr>
          </a:p>
        </p:txBody>
      </p:sp>
      <p:sp>
        <p:nvSpPr>
          <p:cNvPr id="5" name="TextBox 4"/>
          <p:cNvSpPr txBox="1">
            <a:spLocks noChangeArrowheads="1"/>
          </p:cNvSpPr>
          <p:nvPr/>
        </p:nvSpPr>
        <p:spPr bwMode="auto">
          <a:xfrm>
            <a:off x="152399" y="2362200"/>
            <a:ext cx="4572001" cy="3480475"/>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r>
              <a:rPr lang="en-US" b="1" dirty="0">
                <a:latin typeface="Perpetua" panose="02020502060401020303" pitchFamily="18" charset="0"/>
              </a:rPr>
              <a:t>SQF  level 2 Certified for food manufacturing</a:t>
            </a:r>
          </a:p>
          <a:p>
            <a:pPr indent="-228600">
              <a:lnSpc>
                <a:spcPct val="90000"/>
              </a:lnSpc>
              <a:spcAft>
                <a:spcPts val="600"/>
              </a:spcAft>
              <a:buFont typeface="Arial" panose="020B0604020202020204" pitchFamily="34" charset="0"/>
              <a:buChar char="•"/>
            </a:pPr>
            <a:r>
              <a:rPr lang="en-US" b="1" dirty="0">
                <a:latin typeface="Perpetua" panose="02020502060401020303" pitchFamily="18" charset="0"/>
              </a:rPr>
              <a:t>Full time in house QA Team </a:t>
            </a:r>
          </a:p>
          <a:p>
            <a:pPr indent="-228600">
              <a:lnSpc>
                <a:spcPct val="90000"/>
              </a:lnSpc>
              <a:spcAft>
                <a:spcPts val="600"/>
              </a:spcAft>
              <a:buFont typeface="Arial" panose="020B0604020202020204" pitchFamily="34" charset="0"/>
              <a:buChar char="•"/>
            </a:pPr>
            <a:r>
              <a:rPr lang="en-US" b="1" dirty="0">
                <a:latin typeface="Perpetua" panose="02020502060401020303" pitchFamily="18" charset="0"/>
              </a:rPr>
              <a:t>In-house lab testing micro and bio</a:t>
            </a:r>
          </a:p>
          <a:p>
            <a:pPr indent="-228600">
              <a:lnSpc>
                <a:spcPct val="90000"/>
              </a:lnSpc>
              <a:spcAft>
                <a:spcPts val="600"/>
              </a:spcAft>
              <a:buFont typeface="Arial" panose="020B0604020202020204" pitchFamily="34" charset="0"/>
              <a:buChar char="•"/>
            </a:pPr>
            <a:r>
              <a:rPr lang="en-US" b="1" dirty="0">
                <a:latin typeface="Perpetua" panose="02020502060401020303" pitchFamily="18" charset="0"/>
              </a:rPr>
              <a:t>HACCP Program</a:t>
            </a:r>
          </a:p>
          <a:p>
            <a:pPr indent="-228600">
              <a:lnSpc>
                <a:spcPct val="90000"/>
              </a:lnSpc>
              <a:spcAft>
                <a:spcPts val="600"/>
              </a:spcAft>
              <a:buFont typeface="Arial" panose="020B0604020202020204" pitchFamily="34" charset="0"/>
              <a:buChar char="•"/>
            </a:pPr>
            <a:r>
              <a:rPr lang="en-US" b="1" dirty="0">
                <a:latin typeface="Perpetua" panose="02020502060401020303" pitchFamily="18" charset="0"/>
              </a:rPr>
              <a:t>Metal detectors on every line</a:t>
            </a:r>
          </a:p>
          <a:p>
            <a:pPr indent="-228600">
              <a:lnSpc>
                <a:spcPct val="90000"/>
              </a:lnSpc>
              <a:spcAft>
                <a:spcPts val="600"/>
              </a:spcAft>
              <a:buFont typeface="Arial" panose="020B0604020202020204" pitchFamily="34" charset="0"/>
              <a:buChar char="•"/>
            </a:pPr>
            <a:r>
              <a:rPr lang="en-US" b="1" dirty="0">
                <a:latin typeface="Perpetua" panose="02020502060401020303" pitchFamily="18" charset="0"/>
              </a:rPr>
              <a:t>IL inspected monthly</a:t>
            </a:r>
          </a:p>
          <a:p>
            <a:pPr indent="-228600">
              <a:lnSpc>
                <a:spcPct val="90000"/>
              </a:lnSpc>
              <a:spcAft>
                <a:spcPts val="600"/>
              </a:spcAft>
              <a:buFont typeface="Arial" panose="020B0604020202020204" pitchFamily="34" charset="0"/>
              <a:buChar char="•"/>
            </a:pPr>
            <a:r>
              <a:rPr lang="en-US" b="1" dirty="0">
                <a:latin typeface="Perpetua" panose="02020502060401020303" pitchFamily="18" charset="0"/>
              </a:rPr>
              <a:t>FDA Inspected twice a year</a:t>
            </a:r>
          </a:p>
          <a:p>
            <a:pPr indent="-228600">
              <a:lnSpc>
                <a:spcPct val="90000"/>
              </a:lnSpc>
              <a:spcAft>
                <a:spcPts val="600"/>
              </a:spcAft>
              <a:buFont typeface="Arial" panose="020B0604020202020204" pitchFamily="34" charset="0"/>
              <a:buChar char="•"/>
            </a:pPr>
            <a:r>
              <a:rPr lang="en-US" b="1" dirty="0">
                <a:latin typeface="Perpetua" panose="02020502060401020303" pitchFamily="18" charset="0"/>
              </a:rPr>
              <a:t>NSF inspected with pass</a:t>
            </a:r>
          </a:p>
          <a:p>
            <a:pPr indent="-228600">
              <a:lnSpc>
                <a:spcPct val="90000"/>
              </a:lnSpc>
              <a:spcAft>
                <a:spcPts val="600"/>
              </a:spcAft>
              <a:buFont typeface="Arial" panose="020B0604020202020204" pitchFamily="34" charset="0"/>
              <a:buChar char="•"/>
            </a:pPr>
            <a:r>
              <a:rPr lang="en-US" b="1" dirty="0">
                <a:latin typeface="Perpetua" panose="02020502060401020303" pitchFamily="18" charset="0"/>
              </a:rPr>
              <a:t>US Vet Inspected</a:t>
            </a:r>
          </a:p>
          <a:p>
            <a:pPr indent="-228600">
              <a:lnSpc>
                <a:spcPct val="90000"/>
              </a:lnSpc>
              <a:spcAft>
                <a:spcPts val="600"/>
              </a:spcAft>
              <a:buFont typeface="Arial" panose="020B0604020202020204" pitchFamily="34" charset="0"/>
              <a:buChar char="•"/>
            </a:pPr>
            <a:r>
              <a:rPr lang="en-US" b="1" dirty="0">
                <a:latin typeface="Perpetua" panose="02020502060401020303" pitchFamily="18" charset="0"/>
              </a:rPr>
              <a:t>Monthly personnel meetings</a:t>
            </a:r>
          </a:p>
          <a:p>
            <a:pPr indent="-228600">
              <a:lnSpc>
                <a:spcPct val="90000"/>
              </a:lnSpc>
              <a:spcAft>
                <a:spcPts val="600"/>
              </a:spcAft>
              <a:buFont typeface="Arial" panose="020B0604020202020204" pitchFamily="34" charset="0"/>
              <a:buChar char="•"/>
            </a:pPr>
            <a:r>
              <a:rPr lang="en-US" b="1" dirty="0">
                <a:latin typeface="Perpetua" panose="02020502060401020303" pitchFamily="18" charset="0"/>
              </a:rPr>
              <a:t>IL Plant #17-67</a:t>
            </a:r>
          </a:p>
          <a:p>
            <a:pPr indent="-228600">
              <a:lnSpc>
                <a:spcPct val="90000"/>
              </a:lnSpc>
              <a:spcAft>
                <a:spcPts val="600"/>
              </a:spcAft>
              <a:buFont typeface="Arial" panose="020B0604020202020204" pitchFamily="34" charset="0"/>
              <a:buChar char="•"/>
            </a:pPr>
            <a:endParaRPr lang="en-US" sz="1700" b="1"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pic>
        <p:nvPicPr>
          <p:cNvPr id="7" name="Picture 6">
            <a:extLst>
              <a:ext uri="{FF2B5EF4-FFF2-40B4-BE49-F238E27FC236}">
                <a16:creationId xmlns:a16="http://schemas.microsoft.com/office/drawing/2014/main" id="{E609C5B4-459C-4866-8A38-F759BFF924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823752"/>
            <a:ext cx="1984252" cy="804674"/>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719682-EDE2-4C43-A145-30566B10B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7" name="TextBox 6">
            <a:extLst>
              <a:ext uri="{FF2B5EF4-FFF2-40B4-BE49-F238E27FC236}">
                <a16:creationId xmlns:a16="http://schemas.microsoft.com/office/drawing/2014/main" id="{981EC6BF-7307-40E5-8C4E-E8C4CD5A4284}"/>
              </a:ext>
            </a:extLst>
          </p:cNvPr>
          <p:cNvSpPr txBox="1"/>
          <p:nvPr/>
        </p:nvSpPr>
        <p:spPr>
          <a:xfrm>
            <a:off x="381000" y="457200"/>
            <a:ext cx="8382000" cy="2000548"/>
          </a:xfrm>
          <a:prstGeom prst="rect">
            <a:avLst/>
          </a:prstGeom>
          <a:noFill/>
        </p:spPr>
        <p:txBody>
          <a:bodyPr wrap="square" rtlCol="0">
            <a:spAutoFit/>
          </a:bodyPr>
          <a:lstStyle/>
          <a:p>
            <a:pPr algn="ctr"/>
            <a:r>
              <a:rPr lang="en-US" sz="2800" dirty="0">
                <a:solidFill>
                  <a:schemeClr val="bg1"/>
                </a:solidFill>
                <a:latin typeface="Perpetua" panose="02020502060401020303" pitchFamily="18" charset="0"/>
              </a:rPr>
              <a:t>Our Hand-Crafted Burrata is a Winner</a:t>
            </a:r>
            <a:r>
              <a:rPr lang="en-US" sz="2400" dirty="0">
                <a:solidFill>
                  <a:schemeClr val="bg1"/>
                </a:solidFill>
                <a:latin typeface="Perpetua" panose="02020502060401020303" pitchFamily="18" charset="0"/>
              </a:rPr>
              <a:t>!</a:t>
            </a:r>
          </a:p>
          <a:p>
            <a:pPr algn="ctr"/>
            <a:r>
              <a:rPr lang="en-US" sz="2400" dirty="0">
                <a:solidFill>
                  <a:schemeClr val="bg1"/>
                </a:solidFill>
                <a:latin typeface="Perpetua" panose="02020502060401020303" pitchFamily="18" charset="0"/>
              </a:rPr>
              <a:t>2019 3</a:t>
            </a:r>
            <a:r>
              <a:rPr lang="en-US" sz="2400" baseline="30000" dirty="0">
                <a:solidFill>
                  <a:schemeClr val="bg1"/>
                </a:solidFill>
                <a:latin typeface="Perpetua" panose="02020502060401020303" pitchFamily="18" charset="0"/>
              </a:rPr>
              <a:t>rd</a:t>
            </a:r>
            <a:r>
              <a:rPr lang="en-US" sz="2400" dirty="0">
                <a:solidFill>
                  <a:schemeClr val="bg1"/>
                </a:solidFill>
                <a:latin typeface="Perpetua" panose="02020502060401020303" pitchFamily="18" charset="0"/>
              </a:rPr>
              <a:t> Place-U.S. Championship Cheese Contest</a:t>
            </a:r>
          </a:p>
          <a:p>
            <a:pPr algn="ctr"/>
            <a:r>
              <a:rPr lang="en-US" sz="2400" dirty="0">
                <a:solidFill>
                  <a:schemeClr val="bg1"/>
                </a:solidFill>
                <a:latin typeface="Perpetua" panose="02020502060401020303" pitchFamily="18" charset="0"/>
              </a:rPr>
              <a:t>2018 1</a:t>
            </a:r>
            <a:r>
              <a:rPr lang="en-US" sz="2400" baseline="30000" dirty="0">
                <a:solidFill>
                  <a:schemeClr val="bg1"/>
                </a:solidFill>
                <a:latin typeface="Perpetua" panose="02020502060401020303" pitchFamily="18" charset="0"/>
              </a:rPr>
              <a:t>st</a:t>
            </a:r>
            <a:r>
              <a:rPr lang="en-US" sz="2400" dirty="0">
                <a:solidFill>
                  <a:schemeClr val="bg1"/>
                </a:solidFill>
                <a:latin typeface="Perpetua" panose="02020502060401020303" pitchFamily="18" charset="0"/>
              </a:rPr>
              <a:t> Place-American Cheese Society Competition</a:t>
            </a:r>
          </a:p>
          <a:p>
            <a:pPr algn="ctr"/>
            <a:r>
              <a:rPr lang="en-US" sz="2400" dirty="0">
                <a:solidFill>
                  <a:schemeClr val="bg1"/>
                </a:solidFill>
                <a:latin typeface="Perpetua" panose="02020502060401020303" pitchFamily="18" charset="0"/>
              </a:rPr>
              <a:t>2018 1</a:t>
            </a:r>
            <a:r>
              <a:rPr lang="en-US" sz="2400" baseline="30000" dirty="0">
                <a:solidFill>
                  <a:schemeClr val="bg1"/>
                </a:solidFill>
                <a:latin typeface="Perpetua" panose="02020502060401020303" pitchFamily="18" charset="0"/>
              </a:rPr>
              <a:t>st</a:t>
            </a:r>
            <a:r>
              <a:rPr lang="en-US" sz="2400" dirty="0">
                <a:solidFill>
                  <a:schemeClr val="bg1"/>
                </a:solidFill>
                <a:latin typeface="Perpetua" panose="02020502060401020303" pitchFamily="18" charset="0"/>
              </a:rPr>
              <a:t> Place-World Championship Cheese Contest</a:t>
            </a:r>
          </a:p>
          <a:p>
            <a:pPr algn="ctr"/>
            <a:endParaRPr lang="en-US" sz="2400" dirty="0">
              <a:solidFill>
                <a:schemeClr val="bg1"/>
              </a:solidFill>
              <a:latin typeface="Perpetua" panose="02020502060401020303" pitchFamily="18" charset="0"/>
            </a:endParaRPr>
          </a:p>
        </p:txBody>
      </p:sp>
      <p:pic>
        <p:nvPicPr>
          <p:cNvPr id="9" name="Picture 8">
            <a:extLst>
              <a:ext uri="{FF2B5EF4-FFF2-40B4-BE49-F238E27FC236}">
                <a16:creationId xmlns:a16="http://schemas.microsoft.com/office/drawing/2014/main" id="{F239C404-FCCD-4C70-B849-6A96F2EBD2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638800"/>
            <a:ext cx="1066800" cy="1050798"/>
          </a:xfrm>
          <a:prstGeom prst="rect">
            <a:avLst/>
          </a:prstGeom>
        </p:spPr>
      </p:pic>
      <p:pic>
        <p:nvPicPr>
          <p:cNvPr id="11" name="Picture 10">
            <a:extLst>
              <a:ext uri="{FF2B5EF4-FFF2-40B4-BE49-F238E27FC236}">
                <a16:creationId xmlns:a16="http://schemas.microsoft.com/office/drawing/2014/main" id="{A49B709A-6784-4B30-AD40-B06E4D16E7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5638801"/>
            <a:ext cx="1083522" cy="1050798"/>
          </a:xfrm>
          <a:prstGeom prst="rect">
            <a:avLst/>
          </a:prstGeom>
        </p:spPr>
      </p:pic>
      <p:pic>
        <p:nvPicPr>
          <p:cNvPr id="21" name="Picture 20">
            <a:extLst>
              <a:ext uri="{FF2B5EF4-FFF2-40B4-BE49-F238E27FC236}">
                <a16:creationId xmlns:a16="http://schemas.microsoft.com/office/drawing/2014/main" id="{7C6BC178-FD40-411A-9ED7-150E1FBADB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4588002"/>
            <a:ext cx="1050798" cy="1050798"/>
          </a:xfrm>
          <a:prstGeom prst="rect">
            <a:avLst/>
          </a:prstGeom>
        </p:spPr>
      </p:pic>
    </p:spTree>
    <p:extLst>
      <p:ext uri="{BB962C8B-B14F-4D97-AF65-F5344CB8AC3E}">
        <p14:creationId xmlns:p14="http://schemas.microsoft.com/office/powerpoint/2010/main" val="154475646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B4FEDD-8E34-4629-BC61-51B1C56C90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7A9DF26-1CE3-4E39-B1DB-AD6905B46290}"/>
              </a:ext>
            </a:extLst>
          </p:cNvPr>
          <p:cNvSpPr txBox="1"/>
          <p:nvPr/>
        </p:nvSpPr>
        <p:spPr>
          <a:xfrm>
            <a:off x="1066800" y="381000"/>
            <a:ext cx="7010400" cy="1569660"/>
          </a:xfrm>
          <a:prstGeom prst="rect">
            <a:avLst/>
          </a:prstGeom>
          <a:noFill/>
        </p:spPr>
        <p:txBody>
          <a:bodyPr wrap="square" rtlCol="0">
            <a:spAutoFit/>
          </a:bodyPr>
          <a:lstStyle/>
          <a:p>
            <a:pPr algn="ctr"/>
            <a:r>
              <a:rPr lang="en-US" sz="2400" dirty="0">
                <a:solidFill>
                  <a:schemeClr val="bg1"/>
                </a:solidFill>
                <a:latin typeface="Perpetua" panose="02020502060401020303" pitchFamily="18" charset="0"/>
              </a:rPr>
              <a:t>Caputo Hand Dipped Basket Ricotta is a Winner!</a:t>
            </a:r>
          </a:p>
          <a:p>
            <a:pPr algn="ctr"/>
            <a:r>
              <a:rPr lang="en-US" sz="2400" dirty="0">
                <a:solidFill>
                  <a:schemeClr val="bg1"/>
                </a:solidFill>
                <a:latin typeface="Perpetua" panose="02020502060401020303" pitchFamily="18" charset="0"/>
              </a:rPr>
              <a:t>2019 1</a:t>
            </a:r>
            <a:r>
              <a:rPr lang="en-US" sz="2400" baseline="30000" dirty="0">
                <a:solidFill>
                  <a:schemeClr val="bg1"/>
                </a:solidFill>
                <a:latin typeface="Perpetua" panose="02020502060401020303" pitchFamily="18" charset="0"/>
              </a:rPr>
              <a:t>st</a:t>
            </a:r>
            <a:r>
              <a:rPr lang="en-US" sz="2400" dirty="0">
                <a:solidFill>
                  <a:schemeClr val="bg1"/>
                </a:solidFill>
                <a:latin typeface="Perpetua" panose="02020502060401020303" pitchFamily="18" charset="0"/>
              </a:rPr>
              <a:t> Place-U.S. Championship Cheese Contest</a:t>
            </a:r>
          </a:p>
          <a:p>
            <a:pPr algn="ctr"/>
            <a:r>
              <a:rPr lang="en-US" sz="2400" dirty="0">
                <a:solidFill>
                  <a:schemeClr val="bg1"/>
                </a:solidFill>
                <a:latin typeface="Perpetua" panose="02020502060401020303" pitchFamily="18" charset="0"/>
              </a:rPr>
              <a:t>2018 1</a:t>
            </a:r>
            <a:r>
              <a:rPr lang="en-US" sz="2400" baseline="30000" dirty="0">
                <a:solidFill>
                  <a:schemeClr val="bg1"/>
                </a:solidFill>
                <a:latin typeface="Perpetua" panose="02020502060401020303" pitchFamily="18" charset="0"/>
              </a:rPr>
              <a:t>st</a:t>
            </a:r>
            <a:r>
              <a:rPr lang="en-US" sz="2400" dirty="0">
                <a:solidFill>
                  <a:schemeClr val="bg1"/>
                </a:solidFill>
                <a:latin typeface="Perpetua" panose="02020502060401020303" pitchFamily="18" charset="0"/>
              </a:rPr>
              <a:t> Place-American Cheese Society Competition</a:t>
            </a:r>
          </a:p>
          <a:p>
            <a:pPr algn="ctr"/>
            <a:endParaRPr lang="en-US" sz="2400" dirty="0">
              <a:solidFill>
                <a:schemeClr val="bg1"/>
              </a:solidFill>
              <a:latin typeface="Perpetua" panose="02020502060401020303" pitchFamily="18" charset="0"/>
            </a:endParaRPr>
          </a:p>
        </p:txBody>
      </p:sp>
      <p:pic>
        <p:nvPicPr>
          <p:cNvPr id="6" name="Picture 5">
            <a:extLst>
              <a:ext uri="{FF2B5EF4-FFF2-40B4-BE49-F238E27FC236}">
                <a16:creationId xmlns:a16="http://schemas.microsoft.com/office/drawing/2014/main" id="{341F253E-6DB4-4E2B-A2C4-9294ECC6D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33400"/>
            <a:ext cx="990600" cy="975741"/>
          </a:xfrm>
          <a:prstGeom prst="rect">
            <a:avLst/>
          </a:prstGeom>
        </p:spPr>
      </p:pic>
      <p:pic>
        <p:nvPicPr>
          <p:cNvPr id="8" name="Picture 7">
            <a:extLst>
              <a:ext uri="{FF2B5EF4-FFF2-40B4-BE49-F238E27FC236}">
                <a16:creationId xmlns:a16="http://schemas.microsoft.com/office/drawing/2014/main" id="{0A7A8DB0-A1F1-4D8E-A21E-F6E0A9B7D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572" y="1509141"/>
            <a:ext cx="990600" cy="990600"/>
          </a:xfrm>
          <a:prstGeom prst="rect">
            <a:avLst/>
          </a:prstGeom>
        </p:spPr>
      </p:pic>
    </p:spTree>
    <p:extLst>
      <p:ext uri="{BB962C8B-B14F-4D97-AF65-F5344CB8AC3E}">
        <p14:creationId xmlns:p14="http://schemas.microsoft.com/office/powerpoint/2010/main" val="22951636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BAB32AC-E0E8-4478-9D0B-31FB426F5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31" y="0"/>
            <a:ext cx="9158331" cy="7467600"/>
          </a:xfrm>
          <a:prstGeom prst="rect">
            <a:avLst/>
          </a:prstGeom>
        </p:spPr>
      </p:pic>
      <p:sp>
        <p:nvSpPr>
          <p:cNvPr id="5" name="TextBox 4">
            <a:extLst>
              <a:ext uri="{FF2B5EF4-FFF2-40B4-BE49-F238E27FC236}">
                <a16:creationId xmlns:a16="http://schemas.microsoft.com/office/drawing/2014/main" id="{9A51B3A1-5E8C-4AA8-8CDB-9BEF64B4109C}"/>
              </a:ext>
            </a:extLst>
          </p:cNvPr>
          <p:cNvSpPr txBox="1"/>
          <p:nvPr/>
        </p:nvSpPr>
        <p:spPr>
          <a:xfrm>
            <a:off x="-35303" y="457200"/>
            <a:ext cx="4762500" cy="2308324"/>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Perpetua" panose="02020502060401020303" pitchFamily="18" charset="0"/>
              </a:rPr>
              <a:t>2019 3</a:t>
            </a:r>
            <a:r>
              <a:rPr lang="en-US" sz="2400" b="1" baseline="30000" dirty="0">
                <a:effectLst>
                  <a:outerShdw blurRad="38100" dist="38100" dir="2700000" algn="tl">
                    <a:srgbClr val="000000">
                      <a:alpha val="43137"/>
                    </a:srgbClr>
                  </a:outerShdw>
                </a:effectLst>
                <a:latin typeface="Perpetua" panose="02020502060401020303" pitchFamily="18" charset="0"/>
              </a:rPr>
              <a:t>rd</a:t>
            </a:r>
            <a:r>
              <a:rPr lang="en-US" sz="2400" b="1" dirty="0">
                <a:effectLst>
                  <a:outerShdw blurRad="38100" dist="38100" dir="2700000" algn="tl">
                    <a:srgbClr val="000000">
                      <a:alpha val="43137"/>
                    </a:srgbClr>
                  </a:outerShdw>
                </a:effectLst>
                <a:latin typeface="Perpetua" panose="02020502060401020303" pitchFamily="18" charset="0"/>
              </a:rPr>
              <a:t> Place-U.S. Championship Cheese Contest</a:t>
            </a:r>
          </a:p>
          <a:p>
            <a:pPr algn="ctr"/>
            <a:r>
              <a:rPr lang="en-US" sz="2400" b="1" dirty="0">
                <a:effectLst>
                  <a:outerShdw blurRad="38100" dist="38100" dir="2700000" algn="tl">
                    <a:srgbClr val="000000">
                      <a:alpha val="43137"/>
                    </a:srgbClr>
                  </a:outerShdw>
                </a:effectLst>
                <a:latin typeface="Perpetua" panose="02020502060401020303" pitchFamily="18" charset="0"/>
              </a:rPr>
              <a:t>2018 1</a:t>
            </a:r>
            <a:r>
              <a:rPr lang="en-US" sz="2400" b="1" baseline="30000" dirty="0">
                <a:effectLst>
                  <a:outerShdw blurRad="38100" dist="38100" dir="2700000" algn="tl">
                    <a:srgbClr val="000000">
                      <a:alpha val="43137"/>
                    </a:srgbClr>
                  </a:outerShdw>
                </a:effectLst>
                <a:latin typeface="Perpetua" panose="02020502060401020303" pitchFamily="18" charset="0"/>
              </a:rPr>
              <a:t>st</a:t>
            </a:r>
            <a:r>
              <a:rPr lang="en-US" sz="2400" b="1" dirty="0">
                <a:effectLst>
                  <a:outerShdw blurRad="38100" dist="38100" dir="2700000" algn="tl">
                    <a:srgbClr val="000000">
                      <a:alpha val="43137"/>
                    </a:srgbClr>
                  </a:outerShdw>
                </a:effectLst>
                <a:latin typeface="Perpetua" panose="02020502060401020303" pitchFamily="18" charset="0"/>
              </a:rPr>
              <a:t> Place- American Cheese Society Competition</a:t>
            </a:r>
          </a:p>
          <a:p>
            <a:pPr algn="ctr"/>
            <a:r>
              <a:rPr lang="en-US" sz="2400" b="1" dirty="0">
                <a:effectLst>
                  <a:outerShdw blurRad="38100" dist="38100" dir="2700000" algn="tl">
                    <a:srgbClr val="000000">
                      <a:alpha val="43137"/>
                    </a:srgbClr>
                  </a:outerShdw>
                </a:effectLst>
                <a:latin typeface="Perpetua" panose="02020502060401020303" pitchFamily="18" charset="0"/>
              </a:rPr>
              <a:t>2018 1</a:t>
            </a:r>
            <a:r>
              <a:rPr lang="en-US" sz="2400" b="1" baseline="30000" dirty="0">
                <a:effectLst>
                  <a:outerShdw blurRad="38100" dist="38100" dir="2700000" algn="tl">
                    <a:srgbClr val="000000">
                      <a:alpha val="43137"/>
                    </a:srgbClr>
                  </a:outerShdw>
                </a:effectLst>
                <a:latin typeface="Perpetua" panose="02020502060401020303" pitchFamily="18" charset="0"/>
              </a:rPr>
              <a:t>st</a:t>
            </a:r>
            <a:r>
              <a:rPr lang="en-US" sz="2400" b="1" dirty="0">
                <a:effectLst>
                  <a:outerShdw blurRad="38100" dist="38100" dir="2700000" algn="tl">
                    <a:srgbClr val="000000">
                      <a:alpha val="43137"/>
                    </a:srgbClr>
                  </a:outerShdw>
                </a:effectLst>
                <a:latin typeface="Perpetua" panose="02020502060401020303" pitchFamily="18" charset="0"/>
              </a:rPr>
              <a:t> Place- World Championship Cheese Contest</a:t>
            </a:r>
          </a:p>
        </p:txBody>
      </p:sp>
      <p:pic>
        <p:nvPicPr>
          <p:cNvPr id="7" name="Picture 6">
            <a:extLst>
              <a:ext uri="{FF2B5EF4-FFF2-40B4-BE49-F238E27FC236}">
                <a16:creationId xmlns:a16="http://schemas.microsoft.com/office/drawing/2014/main" id="{701A4704-9770-4D88-8C27-9B3BB5F45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428" y="5257800"/>
            <a:ext cx="762000" cy="762000"/>
          </a:xfrm>
          <a:prstGeom prst="rect">
            <a:avLst/>
          </a:prstGeom>
        </p:spPr>
      </p:pic>
      <p:pic>
        <p:nvPicPr>
          <p:cNvPr id="9" name="Picture 8">
            <a:extLst>
              <a:ext uri="{FF2B5EF4-FFF2-40B4-BE49-F238E27FC236}">
                <a16:creationId xmlns:a16="http://schemas.microsoft.com/office/drawing/2014/main" id="{AEFB97F6-E88F-4945-88B3-52FF42F6D7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9100" y="4724400"/>
            <a:ext cx="838199" cy="825626"/>
          </a:xfrm>
          <a:prstGeom prst="rect">
            <a:avLst/>
          </a:prstGeom>
        </p:spPr>
      </p:pic>
      <p:pic>
        <p:nvPicPr>
          <p:cNvPr id="11" name="Picture 10">
            <a:extLst>
              <a:ext uri="{FF2B5EF4-FFF2-40B4-BE49-F238E27FC236}">
                <a16:creationId xmlns:a16="http://schemas.microsoft.com/office/drawing/2014/main" id="{FE1DEDEE-A35A-46EE-98A6-C24B377B8E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428" y="5590021"/>
            <a:ext cx="838199" cy="812885"/>
          </a:xfrm>
          <a:prstGeom prst="rect">
            <a:avLst/>
          </a:prstGeom>
        </p:spPr>
      </p:pic>
      <p:sp>
        <p:nvSpPr>
          <p:cNvPr id="12" name="TextBox 11">
            <a:extLst>
              <a:ext uri="{FF2B5EF4-FFF2-40B4-BE49-F238E27FC236}">
                <a16:creationId xmlns:a16="http://schemas.microsoft.com/office/drawing/2014/main" id="{63BA4563-EA7F-421A-8F7F-EC0373CFBBEB}"/>
              </a:ext>
            </a:extLst>
          </p:cNvPr>
          <p:cNvSpPr txBox="1"/>
          <p:nvPr/>
        </p:nvSpPr>
        <p:spPr>
          <a:xfrm>
            <a:off x="685800" y="5257800"/>
            <a:ext cx="3505200" cy="1477328"/>
          </a:xfrm>
          <a:prstGeom prst="rect">
            <a:avLst/>
          </a:prstGeom>
          <a:noFill/>
        </p:spPr>
        <p:txBody>
          <a:bodyPr wrap="square" rtlCol="0">
            <a:spAutoFit/>
          </a:bodyPr>
          <a:lstStyle/>
          <a:p>
            <a:pPr algn="ctr"/>
            <a:r>
              <a:rPr lang="en-US" sz="2400" b="1" dirty="0" err="1">
                <a:effectLst>
                  <a:outerShdw blurRad="38100" dist="38100" dir="2700000" algn="tl">
                    <a:srgbClr val="000000">
                      <a:alpha val="43137"/>
                    </a:srgbClr>
                  </a:outerShdw>
                </a:effectLst>
                <a:latin typeface="Perpetua" panose="02020502060401020303" pitchFamily="18" charset="0"/>
              </a:rPr>
              <a:t>Nodini</a:t>
            </a:r>
            <a:r>
              <a:rPr lang="en-US" sz="2400" b="1" dirty="0">
                <a:effectLst>
                  <a:outerShdw blurRad="38100" dist="38100" dir="2700000" algn="tl">
                    <a:srgbClr val="000000">
                      <a:alpha val="43137"/>
                    </a:srgbClr>
                  </a:outerShdw>
                </a:effectLst>
                <a:latin typeface="Perpetua" panose="02020502060401020303" pitchFamily="18" charset="0"/>
              </a:rPr>
              <a:t> Named One of the Best Cheeses of 2018 </a:t>
            </a:r>
          </a:p>
          <a:p>
            <a:pPr algn="ctr"/>
            <a:r>
              <a:rPr lang="en-US" sz="2400" b="1" dirty="0">
                <a:effectLst>
                  <a:outerShdw blurRad="38100" dist="38100" dir="2700000" algn="tl">
                    <a:srgbClr val="000000">
                      <a:alpha val="43137"/>
                    </a:srgbClr>
                  </a:outerShdw>
                </a:effectLst>
                <a:latin typeface="Perpetua" panose="02020502060401020303" pitchFamily="18" charset="0"/>
              </a:rPr>
              <a:t>by Culture Magazine  </a:t>
            </a:r>
          </a:p>
          <a:p>
            <a:pPr algn="ctr"/>
            <a:endParaRPr lang="en-US" dirty="0">
              <a:latin typeface="Perpetua" panose="02020502060401020303" pitchFamily="18" charset="0"/>
            </a:endParaRPr>
          </a:p>
        </p:txBody>
      </p:sp>
    </p:spTree>
    <p:extLst>
      <p:ext uri="{BB962C8B-B14F-4D97-AF65-F5344CB8AC3E}">
        <p14:creationId xmlns:p14="http://schemas.microsoft.com/office/powerpoint/2010/main" val="308668201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TM16401371[[fn=Atlas]]</Template>
  <TotalTime>213</TotalTime>
  <Words>969</Words>
  <Application>Microsoft Office PowerPoint</Application>
  <PresentationFormat>On-screen Show (4:3)</PresentationFormat>
  <Paragraphs>98</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MS UI Gothic</vt:lpstr>
      <vt:lpstr>Arial</vt:lpstr>
      <vt:lpstr>Arial Narrow</vt:lpstr>
      <vt:lpstr>Brisa</vt:lpstr>
      <vt:lpstr>Calibri</vt:lpstr>
      <vt:lpstr>Calibri Light</vt:lpstr>
      <vt:lpstr>Perpetua</vt:lpstr>
      <vt:lpstr>Office Theme</vt:lpstr>
      <vt:lpstr>PowerPoint Presentation</vt:lpstr>
      <vt:lpstr>PowerPoint Presentation</vt:lpstr>
      <vt:lpstr>PowerPoint Presentation</vt:lpstr>
      <vt:lpstr>Our Process</vt:lpstr>
      <vt:lpstr>Caputo’s History</vt:lpstr>
      <vt:lpstr>Sanitation &amp; Safety: Food Safety Is Our Number One Priority </vt:lpstr>
      <vt:lpstr>PowerPoint Presentation</vt:lpstr>
      <vt:lpstr>PowerPoint Presentation</vt:lpstr>
      <vt:lpstr>PowerPoint Presentation</vt:lpstr>
      <vt:lpstr>Caputo  Cheese Market Melrose Park, IL Lake Forest, IL</vt:lpstr>
      <vt:lpstr>The Caputo Advantage</vt:lpstr>
      <vt:lpstr>Caputo Cheese: The Future is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Agela Abdullah</dc:creator>
  <cp:lastModifiedBy>Agela Abdullah</cp:lastModifiedBy>
  <cp:revision>14</cp:revision>
  <cp:lastPrinted>2019-03-19T20:39:51Z</cp:lastPrinted>
  <dcterms:created xsi:type="dcterms:W3CDTF">2019-03-19T14:17:20Z</dcterms:created>
  <dcterms:modified xsi:type="dcterms:W3CDTF">2019-03-19T21:00:57Z</dcterms:modified>
</cp:coreProperties>
</file>